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120"/>
  </p:notesMasterIdLst>
  <p:sldIdLst>
    <p:sldId id="256" r:id="rId2"/>
    <p:sldId id="458" r:id="rId3"/>
    <p:sldId id="560" r:id="rId4"/>
    <p:sldId id="561" r:id="rId5"/>
    <p:sldId id="563" r:id="rId6"/>
    <p:sldId id="562" r:id="rId7"/>
    <p:sldId id="564" r:id="rId8"/>
    <p:sldId id="565" r:id="rId9"/>
    <p:sldId id="566" r:id="rId10"/>
    <p:sldId id="567" r:id="rId11"/>
    <p:sldId id="568" r:id="rId12"/>
    <p:sldId id="341" r:id="rId13"/>
    <p:sldId id="368" r:id="rId14"/>
    <p:sldId id="369" r:id="rId15"/>
    <p:sldId id="370" r:id="rId16"/>
    <p:sldId id="371" r:id="rId17"/>
    <p:sldId id="372" r:id="rId18"/>
    <p:sldId id="373" r:id="rId19"/>
    <p:sldId id="340" r:id="rId20"/>
    <p:sldId id="345" r:id="rId21"/>
    <p:sldId id="342" r:id="rId22"/>
    <p:sldId id="344" r:id="rId23"/>
    <p:sldId id="343" r:id="rId24"/>
    <p:sldId id="346" r:id="rId25"/>
    <p:sldId id="347" r:id="rId26"/>
    <p:sldId id="348" r:id="rId27"/>
    <p:sldId id="351" r:id="rId28"/>
    <p:sldId id="352" r:id="rId29"/>
    <p:sldId id="361" r:id="rId30"/>
    <p:sldId id="362" r:id="rId31"/>
    <p:sldId id="355" r:id="rId32"/>
    <p:sldId id="363" r:id="rId33"/>
    <p:sldId id="515" r:id="rId34"/>
    <p:sldId id="516" r:id="rId35"/>
    <p:sldId id="366" r:id="rId36"/>
    <p:sldId id="367" r:id="rId37"/>
    <p:sldId id="517" r:id="rId38"/>
    <p:sldId id="518" r:id="rId39"/>
    <p:sldId id="519" r:id="rId40"/>
    <p:sldId id="520" r:id="rId41"/>
    <p:sldId id="521" r:id="rId42"/>
    <p:sldId id="522" r:id="rId43"/>
    <p:sldId id="523" r:id="rId44"/>
    <p:sldId id="524" r:id="rId45"/>
    <p:sldId id="410" r:id="rId46"/>
    <p:sldId id="393" r:id="rId47"/>
    <p:sldId id="398" r:id="rId48"/>
    <p:sldId id="399" r:id="rId49"/>
    <p:sldId id="400" r:id="rId50"/>
    <p:sldId id="401" r:id="rId51"/>
    <p:sldId id="402" r:id="rId52"/>
    <p:sldId id="353" r:id="rId53"/>
    <p:sldId id="379" r:id="rId54"/>
    <p:sldId id="380" r:id="rId55"/>
    <p:sldId id="381" r:id="rId56"/>
    <p:sldId id="408" r:id="rId57"/>
    <p:sldId id="407" r:id="rId58"/>
    <p:sldId id="383" r:id="rId59"/>
    <p:sldId id="447" r:id="rId60"/>
    <p:sldId id="384" r:id="rId61"/>
    <p:sldId id="391" r:id="rId62"/>
    <p:sldId id="390" r:id="rId63"/>
    <p:sldId id="385" r:id="rId64"/>
    <p:sldId id="392" r:id="rId65"/>
    <p:sldId id="409" r:id="rId66"/>
    <p:sldId id="553" r:id="rId67"/>
    <p:sldId id="405" r:id="rId68"/>
    <p:sldId id="406" r:id="rId69"/>
    <p:sldId id="437" r:id="rId70"/>
    <p:sldId id="432" r:id="rId71"/>
    <p:sldId id="433" r:id="rId72"/>
    <p:sldId id="439" r:id="rId73"/>
    <p:sldId id="440" r:id="rId74"/>
    <p:sldId id="441" r:id="rId75"/>
    <p:sldId id="416" r:id="rId76"/>
    <p:sldId id="445" r:id="rId77"/>
    <p:sldId id="417" r:id="rId78"/>
    <p:sldId id="435" r:id="rId79"/>
    <p:sldId id="436" r:id="rId80"/>
    <p:sldId id="525" r:id="rId81"/>
    <p:sldId id="526" r:id="rId82"/>
    <p:sldId id="570" r:id="rId83"/>
    <p:sldId id="569" r:id="rId84"/>
    <p:sldId id="571" r:id="rId85"/>
    <p:sldId id="487" r:id="rId86"/>
    <p:sldId id="486" r:id="rId87"/>
    <p:sldId id="527" r:id="rId88"/>
    <p:sldId id="528" r:id="rId89"/>
    <p:sldId id="529" r:id="rId90"/>
    <p:sldId id="530" r:id="rId91"/>
    <p:sldId id="531" r:id="rId92"/>
    <p:sldId id="532" r:id="rId93"/>
    <p:sldId id="533" r:id="rId94"/>
    <p:sldId id="534" r:id="rId95"/>
    <p:sldId id="431" r:id="rId96"/>
    <p:sldId id="538" r:id="rId97"/>
    <p:sldId id="539" r:id="rId98"/>
    <p:sldId id="434" r:id="rId99"/>
    <p:sldId id="540" r:id="rId100"/>
    <p:sldId id="541" r:id="rId101"/>
    <p:sldId id="542" r:id="rId102"/>
    <p:sldId id="543" r:id="rId103"/>
    <p:sldId id="474" r:id="rId104"/>
    <p:sldId id="475" r:id="rId105"/>
    <p:sldId id="544" r:id="rId106"/>
    <p:sldId id="480" r:id="rId107"/>
    <p:sldId id="545" r:id="rId108"/>
    <p:sldId id="547" r:id="rId109"/>
    <p:sldId id="485" r:id="rId110"/>
    <p:sldId id="396" r:id="rId111"/>
    <p:sldId id="382" r:id="rId112"/>
    <p:sldId id="454" r:id="rId113"/>
    <p:sldId id="453" r:id="rId114"/>
    <p:sldId id="455" r:id="rId115"/>
    <p:sldId id="456" r:id="rId116"/>
    <p:sldId id="457" r:id="rId117"/>
    <p:sldId id="551" r:id="rId118"/>
    <p:sldId id="459" r:id="rId119"/>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758" autoAdjust="0"/>
  </p:normalViewPr>
  <p:slideViewPr>
    <p:cSldViewPr>
      <p:cViewPr varScale="1">
        <p:scale>
          <a:sx n="55" d="100"/>
          <a:sy n="55" d="100"/>
        </p:scale>
        <p:origin x="1096" y="28"/>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17T15:12:28.578"/>
    </inkml:context>
    <inkml:brush xml:id="br0">
      <inkml:brushProperty name="width" value="0.05" units="cm"/>
      <inkml:brushProperty name="height" value="0.05" units="cm"/>
      <inkml:brushProperty name="ignorePressure" value="1"/>
    </inkml:brush>
  </inkml:definitions>
  <inkml:trace contextRef="#ctx0" brushRef="#br0">0 35,'0'-28,"0"21,0 20,0 15216,0-15245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1.651"/>
    </inkml:context>
    <inkml:brush xml:id="br0">
      <inkml:brushProperty name="width" value="0.05" units="cm"/>
      <inkml:brushProperty name="height" value="0.05" units="cm"/>
      <inkml:brushProperty name="color" value="#00A0D7"/>
    </inkml:brush>
  </inkml:definitions>
  <inkml:trace contextRef="#ctx0" brushRef="#br0">295 9 6281,'0'-6'696,"-6"4"665,-9 2-809,-22 2-432,-4 2-24,-15 2-24,0 2-64,16 3-944,-3-1 680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2.343"/>
    </inkml:context>
    <inkml:brush xml:id="br0">
      <inkml:brushProperty name="width" value="0.05" units="cm"/>
      <inkml:brushProperty name="height" value="0.05" units="cm"/>
      <inkml:brushProperty name="color" value="#00A0D7"/>
    </inkml:brush>
  </inkml:definitions>
  <inkml:trace contextRef="#ctx0" brushRef="#br0">559 6 5553,'-11'-2'415,"0"0"-1,0 1 1,0 1-1,-1-1 1,1 2-1,-11 1 1,-67 16-481,19-3-115,-90 2 146,97-12 405,57-5-289,0 1-1,0 0 1,1 0 0,-1 0-1,0 1 1,1-1 0,-1 1-1,-9 6 1,13-6-64,-1-1 0,1 1 0,1 0 0,-1 0 0,0 0 0,0 0 0,1 0 0,-1 0 0,1 0 0,0 1 0,-1-1 0,1 0 0,0 1 0,1-1 0,-1 1 0,0-1 0,1 1 0,-1 0 0,1-1-1,0 1 1,0 0 0,0 2 0,2 24 232,1 0 0,2 0-1,1 0 1,14 42 0,11 52 620,-13 53-77,-14-109-287,17 83 0,-20-144-488,35 138 256,-35-141-265,0 0-1,0 0 1,0 0-1,0 0 1,0-1-1,1 1 1,-1 0 0,1-1-1,0 1 1,0-1-1,0 0 1,0 1-1,0-1 1,0 0-1,1 0 1,3 2-1,-2-2 15,0-1 0,0 0 0,1 0-1,-1 0 1,0 0 0,0-1 0,0 1 0,1-1-1,-1 0 1,0 0 0,7-2 0,249-10 319,-246 12-1177,0-1-1,1 0 1,-1-1-1,19-5 1,-13 2-583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2.830"/>
    </inkml:context>
    <inkml:brush xml:id="br0">
      <inkml:brushProperty name="width" value="0.05" units="cm"/>
      <inkml:brushProperty name="height" value="0.05" units="cm"/>
      <inkml:brushProperty name="color" value="#00A0D7"/>
    </inkml:brush>
  </inkml:definitions>
  <inkml:trace contextRef="#ctx0" brushRef="#br0">1 27 6017,'1'9'451,"0"1"-1,1 0 1,0-1-1,1 1 1,0-1-1,0 0 1,1 0-1,8 14 1,-1-4-522,0-1 0,1-1 0,17 19-1,-19-26 90,0 0 0,1 0 0,0-1 0,1 0-1,0-1 1,1 0 0,-1-1 0,1-1 0,1 0-1,13 4 1,-20-8 2,1 0 1,-1 0-1,0-1 0,1 0 0,-1-1 0,1 0 0,-1 0 1,1 0-1,9-3 0,-12 2-7,0 0 0,0-1-1,0 0 1,0 0 0,0 0 0,0-1 0,0 0-1,-1 0 1,1 0 0,-1 0 0,0-1 0,0 0-1,0 0 1,3-4 0,4-7-23,-1-1 0,0-1-1,-1 0 1,0 0 0,-2-1 0,0 0 0,8-35 0,-13 47-8,-1 0 0,0 0 0,-1 0 0,0-1 0,0 1 0,0 0 0,-2-9 0,2 13 16,0 1-1,0-1 0,-1 0 1,1 0-1,-1 0 0,1 1 1,-1-1-1,0 0 1,0 1-1,0-1 0,0 0 1,0 1-1,0 0 0,0-1 1,0 1-1,-1-1 0,1 1 1,-1 0-1,1 0 0,-1 0 1,1 0-1,-1 0 0,1 0 1,-1 0-1,0 1 0,0-1 1,-2 0-1,3 1 8,0-1 0,0 1 0,0 0 0,0 0 0,0 1-1,0-1 1,0 0 0,0 0 0,0 0 0,0 1 0,0-1 0,0 0-1,0 1 1,1-1 0,-1 1 0,0-1 0,0 1 0,0-1 0,1 1 0,-1 0-1,0-1 1,1 1 0,-1 0 0,0 0 0,1-1 0,-1 1 0,1 0 0,-1 0-1,1 0 1,0 0 0,-1 0 0,1-1 0,-1 2 0,0 5 52,-1-1 0,1 0 0,0 0 0,0 10 0,3 31 165,1 0 0,3 0 1,17 73-1,-11-65-164,-12-54-57,41 228 101,-35-176-65,-1 1 0,-4 73 0,-2-120-42,1 0 0,-1-1 0,0 1 0,-1-1 0,0 1 0,0-1 0,0 0-1,0 0 1,-1 0 0,0 0 0,-1 0 0,1 0 0,-1-1 0,0 0 0,-8 8-1,8-9-476,-1 0 0,0 0 0,0-1 1,-1 1-1,-10 4 0,10-7-713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3.197"/>
    </inkml:context>
    <inkml:brush xml:id="br0">
      <inkml:brushProperty name="width" value="0.05" units="cm"/>
      <inkml:brushProperty name="height" value="0.05" units="cm"/>
      <inkml:brushProperty name="color" value="#00A0D7"/>
    </inkml:brush>
  </inkml:definitions>
  <inkml:trace contextRef="#ctx0" brushRef="#br0">4 13 11851,'0'-13'496,"-4"17"112,4 15-448,11 37-144,1 15 24,9 20 40,-3 6 16,-3-1 24,-3 1-8,-3-1-8,1-3-8,-2-16-8,3-9-8,1-24-8,3-13-72,5-12-1304,1-17-2121,-4-15 1977</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3.575"/>
    </inkml:context>
    <inkml:brush xml:id="br0">
      <inkml:brushProperty name="width" value="0.05" units="cm"/>
      <inkml:brushProperty name="height" value="0.05" units="cm"/>
      <inkml:brushProperty name="color" value="#00A0D7"/>
    </inkml:brush>
  </inkml:definitions>
  <inkml:trace contextRef="#ctx0" brushRef="#br0">0 1 10154,'21'18'360,"12"11"0,7 11-224,16 10 16,-4 3 0,14 12 0,-4-1-8,-2 0-80,7-3-7,-16-14-9,1-1 0,-8-15-625,-3-10-855,-7-32 832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3.937"/>
    </inkml:context>
    <inkml:brush xml:id="br0">
      <inkml:brushProperty name="width" value="0.05" units="cm"/>
      <inkml:brushProperty name="height" value="0.05" units="cm"/>
      <inkml:brushProperty name="color" value="#00A0D7"/>
    </inkml:brush>
  </inkml:definitions>
  <inkml:trace contextRef="#ctx0" brushRef="#br0">270 0 11410,'-31'15'329,"2"12"-81,8 14-232,4 19-32,-3 13 8,-3 18-8,0 7 8,-4 3 8,4-5 8,0-17 16,9-17 0,-3-25-288,15-12-369,2-23 361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4.290"/>
    </inkml:context>
    <inkml:brush xml:id="br0">
      <inkml:brushProperty name="width" value="0.05" units="cm"/>
      <inkml:brushProperty name="height" value="0.05" units="cm"/>
      <inkml:brushProperty name="color" value="#00A0D7"/>
    </inkml:brush>
  </inkml:definitions>
  <inkml:trace contextRef="#ctx0" brushRef="#br0">1 31 7290,'32'-9'670,"1"2"1,59-6-1,-75 12-625,0 1-1,-1 0 1,1 1 0,-1 1-1,1 1 1,-1 0-1,28 9 1,-38-9 37,0 0 1,1 0-1,-1 1 0,0 0 0,-1 0 1,1 0-1,-1 1 0,0 0 0,0 0 1,0 0-1,-1 0 0,1 1 0,-1 0 0,-1 0 1,1 0-1,4 11 0,1 8 114,-1-1 0,-2 1-1,6 32 1,-9-39-192,19 105 128,45 191 146,28 19 506,-80-292-558,1-2-1,1 1 1,41 63-1,-58-102-221,1-1 0,0 1 0,-1 0-1,1-1 1,-1 1 0,1 0 0,-1 0 0,0-1 0,1 1 0,-1 0-1,0 0 1,0 0 0,1-1 0,-1 1 0,0 0 0,0 0-1,0 0 1,0-1 0,0 1 0,0 0 0,0 0 0,0 0 0,0 0-1,0-1 1,-1 1 0,1 0 0,0 0 0,-1 0 0,1-1 0,0 1-1,-1 0 1,1 0 0,-1-1 0,1 1 0,-1 0 0,1-1 0,-1 1-1,0-1 1,1 1 0,-1-1 0,-1 2 0,-3 0 6,0-1 1,0 1 0,0-1-1,-1 0 1,-9 1-1,1 0 4,-220 33-178,132-24-2378,83-9 1632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4.671"/>
    </inkml:context>
    <inkml:brush xml:id="br0">
      <inkml:brushProperty name="width" value="0.05" units="cm"/>
      <inkml:brushProperty name="height" value="0.05" units="cm"/>
      <inkml:brushProperty name="color" value="#00A0D7"/>
    </inkml:brush>
  </inkml:definitions>
  <inkml:trace contextRef="#ctx0" brushRef="#br0">386 0 10610,'-4'2'416,"-6"0"96,-5 7-360,-22 1-103,-9-2-1,5 3-361,-5-1-167,11 1-568,4 1-560,2 0 952</inkml:trace>
  <inkml:trace contextRef="#ctx0" brushRef="#br0" timeOffset="1">436 231 8706,'-23'0'760,"-6"2"728,-16 2-671,-11-2-409,-4 2-96,-5 0-232,16 2-248,-5-1-993,12 1-935,30 0 1064</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5.270"/>
    </inkml:context>
    <inkml:brush xml:id="br0">
      <inkml:brushProperty name="width" value="0.05" units="cm"/>
      <inkml:brushProperty name="height" value="0.05" units="cm"/>
      <inkml:brushProperty name="color" value="#00A0D7"/>
    </inkml:brush>
  </inkml:definitions>
  <inkml:trace contextRef="#ctx0" brushRef="#br0">304 1302 4953,'1'4'3004,"-8"-5"-2380,-10-4-734,7-1 162,1 0 0,0 0 0,0-1-1,0-1 1,1 0 0,0 0 0,1 0 0,0-1-1,0 0 1,1 0 0,0-1 0,0 0 0,-4-13 0,-4-13 261,2-1 0,-11-61 0,14 61-139,-66-319 1209,64 307-1156,1-1 0,3 0 0,-2-81 0,9 112-189,1 0 0,1 0 1,1 1-1,0-1 0,1 1 0,1 0 0,1 0 0,1 0 1,0 1-1,1 0 0,1 0 0,21-30 0,-26 42-33,0 0-1,1 0 0,-1 0 1,1 0-1,0 1 0,0 0 0,1 0 1,-1 0-1,1 1 0,0-1 1,0 1-1,0 1 0,0-1 0,0 1 1,1 0-1,-1 1 0,1-1 0,-1 1 1,1 1-1,-1-1 0,1 1 1,0 0-1,9 2 0,-2 0-10,-1 0 0,0 1 0,0 0-1,0 1 1,0 1 0,-1 0 0,0 0 0,1 2 0,-2-1-1,16 12 1,-22-14 9,0 0-1,0 0 0,0 1 1,-1 0-1,1 0 1,-1 0-1,0 0 0,-1 1 1,1-1-1,-1 1 0,0 0 1,-1 0-1,1 0 1,-1 0-1,0 1 0,-1-1 1,0 1-1,0-1 1,0 1-1,0-1 0,-1 1 1,0-1-1,-2 9 0,0-3 28,-1-1 0,0 1-1,-1-1 1,-1 0-1,1 0 1,-2 0 0,0 0-1,0-1 1,0 0-1,-1-1 1,-16 17 0,9-12 12,-1 0 1,0-2-1,0 0 0,-2 0 1,1-2-1,-26 13 1,29-14 17,13-9-60,0 0 0,0 0 1,0 0-1,0 0 0,0 1 0,0-1 0,0 0 0,0 0 0,0 0 0,0 0 0,0 1 0,-1-1 0,1 0 0,0 0 0,1 0 1,-1 0-1,0 1 0,0-1 0,0 0 0,0 0 0,0 0 0,0 0 0,0 1 0,0-1 0,0 0 0,0 0 0,0 0 0,0 0 0,0 0 1,1 0-1,-1 1 0,0-1 0,0 0 0,0 0 0,0 0 0,0 0 0,0 0 0,1 0 0,-1 0 0,0 0 0,0 1 0,29 5-115,-11-3-4,-9 0 97,0 0 0,0 0 0,0 1 0,-1 0 0,0 0 0,0 1 0,0 0 0,0 1 0,-1 0 0,0 0 0,0 1 0,-1-1 0,0 1 0,0 1 0,7 10 0,-9-12 31,-1 0 0,0 1 0,0-1-1,0 1 1,-1 0 0,0 0 0,0 0 0,-1 0-1,0 0 1,0 0 0,0 1 0,-1-1 0,0 0 0,-1 0-1,1 1 1,-1-1 0,-1 0 0,0 0 0,0 0-1,-4 10 1,2-9-10,1-1-1,-2 1 1,1-1 0,-1 0-1,0 0 1,-1 0-1,1-1 1,-1 0 0,-1 0-1,1 0 1,-1-1-1,0 0 1,0 0 0,-14 6-1,13-7-367,0-1 0,0-1 0,-1 0 0,1 0 0,0 0 0,-1-1 0,1 0 0,-1-1 0,-12 0 0,-7-5-862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5.645"/>
    </inkml:context>
    <inkml:brush xml:id="br0">
      <inkml:brushProperty name="width" value="0.05" units="cm"/>
      <inkml:brushProperty name="height" value="0.05" units="cm"/>
      <inkml:brushProperty name="color" value="#00A0D7"/>
    </inkml:brush>
  </inkml:definitions>
  <inkml:trace contextRef="#ctx0" brushRef="#br0">78 0 3969,'12'2'275,"0"0"-1,0 1 1,0 0-1,0 1 1,-1 0 0,1 1-1,-1 0 1,17 11 0,-21-11-136,0 1 1,0-1-1,0 1 1,-1 1-1,0-1 1,-1 1-1,1 0 0,-1 0 1,-1 1-1,1-1 1,-1 1-1,4 12 1,-5-12-42,-1-1-1,1 1 1,-2 0 0,1 0 0,-1 1-1,0-1 1,-1 0 0,0 0 0,0 0-1,-1 1 1,0-1 0,0 0 0,-1 0-1,0 0 1,0 0 0,-4 7 0,3-10-29,0 1 1,0-2-1,0 1 1,0 0-1,-1 0 1,0-1 0,0 0-1,0 0 1,0 0-1,-1 0 1,1-1-1,-1 0 1,0 0 0,0 0-1,0 0 1,-1-1-1,1 0 1,-1 0-1,1 0 1,-1-1 0,1 0-1,-11 1 1,11-1-34,0-1 0,0 0 0,0 0 0,1-1 0,-1 1 0,0-1 0,0 0 0,0 0 0,1-1 0,-1 1 0,1-1 0,-1 0 0,1 0 0,-1-1 0,1 1 0,0-1 0,0 0 0,1 0 0,-1 0 0,0 0 0,1-1 0,0 0 0,0 0 0,0 1 0,0-2 0,1 1 0,-1 0 0,-1-7 0,-5-10-55,1 0 1,2 0-1,0-1 0,1 0 1,1 0-1,1 0 0,0-32 1,4 52-163,-1 0 0,0 0 0,1 0 0,-1 0 0,1 0 0,0 0 0,-1 0 1,1 0-1,0 1 0,0-1 0,0 0 0,0 1 0,1-1 0,-1 0 0,0 1 0,1 0 1,-1-1-1,1 1 0,-1 0 0,1 0 0,2-2 0,14-7-1200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17T15:12:34.589"/>
    </inkml:context>
    <inkml:brush xml:id="br0">
      <inkml:brushProperty name="width" value="0.05" units="cm"/>
      <inkml:brushProperty name="height" value="0.05" units="cm"/>
      <inkml:brushProperty name="ignorePressure" value="1"/>
    </inkml:brush>
  </inkml:definitions>
  <inkml:trace contextRef="#ctx0" brushRef="#br0">0 1,'25649'0,"-25645"0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6.022"/>
    </inkml:context>
    <inkml:brush xml:id="br0">
      <inkml:brushProperty name="width" value="0.05" units="cm"/>
      <inkml:brushProperty name="height" value="0.05" units="cm"/>
      <inkml:brushProperty name="color" value="#00A0D7"/>
    </inkml:brush>
  </inkml:definitions>
  <inkml:trace contextRef="#ctx0" brushRef="#br0">1 0 8610,'4'15'296,"0"12"64,-2 4-264,0 15 72,0 6 40,-2 12 32,0 0-16,0 3-56,-2-1-16,2-10-24,0-4-24,4-19-256,2-8-504,3-13 408</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6.369"/>
    </inkml:context>
    <inkml:brush xml:id="br0">
      <inkml:brushProperty name="width" value="0.05" units="cm"/>
      <inkml:brushProperty name="height" value="0.05" units="cm"/>
      <inkml:brushProperty name="color" value="#00A0D7"/>
    </inkml:brush>
  </inkml:definitions>
  <inkml:trace contextRef="#ctx0" brushRef="#br0">332 19 9130,'-39'-6'448,"-3"0"168,-8 2-400,0 4-512,-1-2-336,11 4-1024,3 0-641,14 0 1201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6.809"/>
    </inkml:context>
    <inkml:brush xml:id="br0">
      <inkml:brushProperty name="width" value="0.05" units="cm"/>
      <inkml:brushProperty name="height" value="0.05" units="cm"/>
      <inkml:brushProperty name="color" value="#00A0D7"/>
    </inkml:brush>
  </inkml:definitions>
  <inkml:trace contextRef="#ctx0" brushRef="#br0">230 1356 4865,'-1'4'189,"1"-2"-46,0 0-1,0 0 0,-1 0 1,1 0-1,-1 0 0,1 0 1,-1 0-1,0-1 0,0 1 1,-1 3-1,-6-20 37,-21-80 865,-32-116 1702,23 66-2201,-36-178-196,69 284-325,1 1-1,2-1 0,1 0 1,2 1-1,2-1 0,12-57 0,-8 63 38,2 0-1,14-33 0,-18 55-35,0 0 0,1 0 0,0 0 0,0 1 0,1 0 0,1 0 0,0 1 0,0 0 0,11-9 0,-15 15-22,1 0-1,-1 0 1,1 1 0,-1-1-1,1 1 1,0 0 0,0 1-1,0-1 1,0 1-1,0 0 1,0 0 0,0 1-1,1-1 1,-1 1 0,0 0-1,0 1 1,0-1-1,0 1 1,1 0 0,-1 0-1,0 1 1,-1-1 0,1 1-1,0 0 1,0 1-1,6 3 1,-7-4 9,0 1 0,0 0 1,0 0-1,0 0 0,0 1 0,-1-1 0,0 1 0,1 0 0,-1 0 0,-1 0 1,1 0-1,-1 1 0,1-1 0,-1 1 0,0-1 0,-1 1 0,1 0 1,-1-1-1,0 1 0,0 0 0,-1 0 0,1 0 0,-1 0 0,0 0 1,0 0-1,-1 0 0,-1 9 0,-6 5 98,0 1-1,-1-2 1,-1 1-1,-1-1 1,0-1-1,-16 19 1,0 2 1,16-23-75,1 1 1,1 0-1,1 1 1,-10 25-1,17-41-32,1 1 0,0-1 0,-1 1 1,1-1-1,0 1 0,0-1 0,0 0 0,0 1 0,0-1 0,0 1 0,0-1 0,0 1 0,1-1 0,-1 1 1,1-1-1,-1 0 0,1 1 0,-1-1 0,1 0 0,0 1 0,0-1 0,0 0 0,-1 0 0,1 0 0,0 0 0,0 1 1,1-2-1,-1 1 0,0 0 0,0 0 0,0 0 0,1 0 0,-1-1 0,0 1 0,1-1 0,-1 1 0,3 0 1,7 3-7,0-1 1,1-1 0,22 3-1,-15-2-33,-7-1 8,1 0 1,-1 1-1,0 1 0,0 0 1,-1 1-1,22 11 0,-29-13 26,0 0 0,0 0-1,0 0 1,-1 1-1,1 0 1,-1-1 0,1 1-1,-1 0 1,-1 1-1,1-1 1,-1 0-1,1 1 1,-1 0 0,0-1-1,-1 1 1,1 0-1,-1 0 1,0 0 0,0 7-1,0 1 15,-1-1 0,-1 1 0,0-1 0,-1 0 0,0 0 0,-1 1 0,0-1 0,-1-1 0,0 1 0,-1 0 0,0-1 1,-1 0-1,0 0 0,-1-1 0,0 0 0,-1 0 0,-13 13 0,12-14-14,0 0 1,0 0 0,-1-1-1,0-1 1,0 0 0,-1 0-1,0-1 1,0 0-1,-1-1 1,0 0 0,0-1-1,0 0 1,0-1 0,0-1-1,-1 0 1,1 0 0,-17-1-1,24-1-117,1 0 0,-1 0-1,0 0 1,0-1-1,1 0 1,-1 0 0,1 0-1,-1-1 1,1 0 0,-1 1-1,1-2 1,0 1 0,0 0-1,0-1 1,0 0 0,0 0-1,1 0 1,-1 0-1,-4-6 1,8 9 12,-1-1-1,1 0 1,0 1 0,-1-1-1,1 1 1,0-1 0,-1 0-1,1 1 1,0-1 0,0 0-1,-1 1 1,1-1 0,0 0-1,0 1 1,0-1 0,0 0-1,0 0 1,0 0 0,8-14-1189</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7.172"/>
    </inkml:context>
    <inkml:brush xml:id="br0">
      <inkml:brushProperty name="width" value="0.05" units="cm"/>
      <inkml:brushProperty name="height" value="0.05" units="cm"/>
      <inkml:brushProperty name="color" value="#00A0D7"/>
    </inkml:brush>
  </inkml:definitions>
  <inkml:trace contextRef="#ctx0" brushRef="#br0">0 1 8570,'17'19'744,"6"16"1152,-15 25-1784,2 6-48,-4 5-16,1-7-8,1-12-160,2-10-232,5-13-1096,-3-13 880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7.518"/>
    </inkml:context>
    <inkml:brush xml:id="br0">
      <inkml:brushProperty name="width" value="0.05" units="cm"/>
      <inkml:brushProperty name="height" value="0.05" units="cm"/>
      <inkml:brushProperty name="color" value="#00A0D7"/>
    </inkml:brush>
  </inkml:definitions>
  <inkml:trace contextRef="#ctx0" brushRef="#br0">1 1 9266,'31'29'288,"2"10"56,0 7 40,7 10 48,7 8-32,3 11-176,2 4-112,4 2-56,-13-13 0,3-18 8,2-11-8,-13-20-504,7-9-696,-1-10 656</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7.897"/>
    </inkml:context>
    <inkml:brush xml:id="br0">
      <inkml:brushProperty name="width" value="0.05" units="cm"/>
      <inkml:brushProperty name="height" value="0.05" units="cm"/>
      <inkml:brushProperty name="color" value="#00A0D7"/>
    </inkml:brush>
  </inkml:definitions>
  <inkml:trace contextRef="#ctx0" brushRef="#br0">607 29 7338,'-9'-23'888,"-3"17"1032,-13 16-1384,-14 34-216,-7 10 88,-29 14 153,-4 7 39,-6 8-216,0 6-96,23 11-136,10-1-272,27-1-1617,13-3 1217</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17T15:16:33.872"/>
    </inkml:context>
    <inkml:brush xml:id="br0">
      <inkml:brushProperty name="width" value="0.05" units="cm"/>
      <inkml:brushProperty name="height" value="0.05" units="cm"/>
      <inkml:brushProperty name="ignorePressure" value="1"/>
    </inkml:brush>
  </inkml:definitions>
  <inkml:trace contextRef="#ctx0" brushRef="#br0">0 1,'527'0,"-483"0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17T15:16:34.218"/>
    </inkml:context>
    <inkml:brush xml:id="br0">
      <inkml:brushProperty name="width" value="0.05" units="cm"/>
      <inkml:brushProperty name="height" value="0.05" units="cm"/>
      <inkml:brushProperty name="ignorePressure" value="1"/>
    </inkml:brush>
  </inkml:definitions>
  <inkml:trace contextRef="#ctx0" brushRef="#br0">1 1,'23'0,"6"0,2 0,6 0,5 0,-5 0,11 0,14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17T15:16:35.271"/>
    </inkml:context>
    <inkml:brush xml:id="br0">
      <inkml:brushProperty name="width" value="0.05" units="cm"/>
      <inkml:brushProperty name="height" value="0.05" units="cm"/>
      <inkml:brushProperty name="ignorePressure" value="1"/>
    </inkml:brush>
  </inkml:definitions>
  <inkml:trace contextRef="#ctx0" brushRef="#br0">3 1,'-2'0,"4"0,14 0,9 0,8 0,5 0,7 0,-1 0,-5 0,15 0,0 0,4 0,-4 0,0 0,0 0,-12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17T15:16:35.696"/>
    </inkml:context>
    <inkml:brush xml:id="br0">
      <inkml:brushProperty name="width" value="0.05" units="cm"/>
      <inkml:brushProperty name="height" value="0.05" units="cm"/>
      <inkml:brushProperty name="ignorePressure" value="1"/>
    </inkml:brush>
  </inkml:definitions>
  <inkml:trace contextRef="#ctx0" brushRef="#br0">1 1,'16'0,"3"0,10 0,-2 0,10 0,1 0,-1 0,-2 0,1 0,-3 0,0 0,4 0,7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17T15:13:01.792"/>
    </inkml:context>
    <inkml:brush xml:id="br0">
      <inkml:brushProperty name="width" value="0.2" units="cm"/>
      <inkml:brushProperty name="height" value="0.2" units="cm"/>
      <inkml:brushProperty name="color" value="#5B2D90"/>
      <inkml:brushProperty name="ignorePressure" value="1"/>
    </inkml:brush>
  </inkml:definitions>
  <inkml:trace contextRef="#ctx0" brushRef="#br0">46 7346,'-34'12,"22"-8,20-7,21339-7347,-21324 7342</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17T15:16:36.152"/>
    </inkml:context>
    <inkml:brush xml:id="br0">
      <inkml:brushProperty name="width" value="0.05" units="cm"/>
      <inkml:brushProperty name="height" value="0.05" units="cm"/>
      <inkml:brushProperty name="ignorePressure" value="1"/>
    </inkml:brush>
  </inkml:definitions>
  <inkml:trace contextRef="#ctx0" brushRef="#br0">1 1,'0'0,"10"0,9 0,16 0,4 0,3 0,10 0,4 0,2 0,-11 0,-9 0,-5 0,0 0,15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17T15:16:36.561"/>
    </inkml:context>
    <inkml:brush xml:id="br0">
      <inkml:brushProperty name="width" value="0.05" units="cm"/>
      <inkml:brushProperty name="height" value="0.05" units="cm"/>
      <inkml:brushProperty name="ignorePressure" value="1"/>
    </inkml:brush>
  </inkml:definitions>
  <inkml:trace contextRef="#ctx0" brushRef="#br0">0 1,'19'0,"14"0,11 0,10 0,0 0,6 0,-2 0,-2 0,-9 0,-13 0,1 0,-8 0,-2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17T15:16:41.038"/>
    </inkml:context>
    <inkml:brush xml:id="br0">
      <inkml:brushProperty name="width" value="0.05" units="cm"/>
      <inkml:brushProperty name="height" value="0.05" units="cm"/>
      <inkml:brushProperty name="ignorePressure" value="1"/>
    </inkml:brush>
  </inkml:definitions>
  <inkml:trace contextRef="#ctx0" brushRef="#br0">1 521,'0'-492,"0"464</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17T15:16:41.495"/>
    </inkml:context>
    <inkml:brush xml:id="br0">
      <inkml:brushProperty name="width" value="0.05" units="cm"/>
      <inkml:brushProperty name="height" value="0.05" units="cm"/>
      <inkml:brushProperty name="ignorePressure" value="1"/>
    </inkml:brush>
  </inkml:definitions>
  <inkml:trace contextRef="#ctx0" brushRef="#br0">1 461,'0'-4,"0"-2,0 4,0-4,0-15,0-2,0-18,0-9,0-10,0-9,0-14,0-12</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6:44.422"/>
    </inkml:context>
    <inkml:brush xml:id="br0">
      <inkml:brushProperty name="width" value="0.05" units="cm"/>
      <inkml:brushProperty name="height" value="0.05" units="cm"/>
    </inkml:brush>
  </inkml:definitions>
  <inkml:trace contextRef="#ctx0" brushRef="#br0">98 203 3993,'-12'-12'1160,"-3"-3"1113,-1-1-873,10-1-200,4-4-392,-9-8-152,3-2-327,-5 0-522,-1 0 121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6:50.362"/>
    </inkml:context>
    <inkml:brush xml:id="br0">
      <inkml:brushProperty name="width" value="0.05" units="cm"/>
      <inkml:brushProperty name="height" value="0.05" units="cm"/>
    </inkml:brush>
  </inkml:definitions>
  <inkml:trace contextRef="#ctx0" brushRef="#br0">310 177 10986,'0'-1'31,"0"1"0,0-1 0,0 1 0,-1 0 0,1-1 0,0 1 0,0 0 0,0-1 0,-1 1 0,1 0 0,0-1 0,0 1 0,-1 0 0,1 0 0,0-1 0,-1 1 0,1 0 0,0 0-1,-1-1 1,1 1 0,0 0 0,-1 0 0,1 0 0,-1 0 0,1 0 0,0 0 0,-1 0 0,1 0 0,-1 0 0,1 0 0,0 0 0,-1 0 0,1 0 0,-1 0 0,1 0 0,0 0 0,-1 0 0,1 0 0,0 0 0,-1 0 0,1 1-1,-1-1 1,1 0 0,0 0 0,0 1 0,-1-1 0,1 0 0,0 0 0,-1 1 0,1-1 0,0 0 0,0 1 0,-1-1 0,1 0 0,0 1 0,-15 23 721,13-20-577,-9 15 292,-1 0 1,-1-1-1,-25 29 1,-53 44 890,6-6-309,64-60-938,17-17-75,13-12 9,17-17-45,-1-2 0,-1 0 0,-1-1 0,-1-2 0,-2 0 0,33-53 0,-43 59 3,-1 0-1,0-1 1,-2 1 0,-1-2 0,6-27 0,11-39 4,-22 85-10,0 0 0,1 0 1,-1 0-1,1 0 0,-1 0 0,1 0 1,0 1-1,0-1 0,0 0 0,0 1 1,1-1-1,-1 1 0,6-4 1,-6 5 0,0 0 0,0 0 0,0 1 0,0-1 0,0 0 1,0 1-1,1-1 0,-1 1 0,0 0 0,0 0 0,1 0 1,-1 0-1,0 0 0,0 0 0,0 1 0,1-1 0,-1 1 1,0-1-1,0 1 0,0 0 0,3 1 0,-4-1 5,1 1 0,0-1-1,0 0 1,0 1 0,-1-1-1,1 1 1,-1-1 0,1 1-1,-1 0 1,0 0 0,0 0-1,0 0 1,0 0 0,0 0-1,0 0 1,0 0 0,-1 0-1,2 3 1,4 45 153,-3-26-47,3 5-46,0-2 1,3 1-1,0-1 0,1-1 0,2 1 1,1-2-1,1 0 0,22 31 0,-5-15-51,1-1 1,2-1-1,67 57 0,-27-42 24,-74-54-35,1 0 0,-1 0 0,0 0 0,0 1 1,0-1-1,0 0 0,1 0 0,-1 1 0,0-1 1,0 0-1,0 0 0,0 1 0,0-1 0,0 0 0,0 0 1,0 1-1,0-1 0,0 0 0,0 0 0,0 1 1,0-1-1,0 0 0,0 0 0,0 1 0,0-1 1,0 0-1,0 0 0,0 1 0,0-1 0,-1 0 0,1 0 1,0 0-1,0 1 0,0-1 0,0 0 0,-1 1 1,-11 10 14,-18 5-15,15-12-1,-1 0 0,0-1 0,1 0 0,-1-2 0,0 0 0,-27-1 0,-1-5 9,-48-11 0,54 8 5,6 2 29,0 2 0,-59-2 0,77 7-290,0 0 0,0 0 0,0 1 0,0 1 0,0 0 0,1 1 0,-1 1 0,-24 11 0,37-16-3,0 1 1,-1 0-1,1 0 0,0-1 0,0 1 0,0 0 0,0 0 1,0 0-1,0 0 0,0 0 0,0 0 0,0 0 0,1 0 0,-1 0 1,0 1-1,1-1 0,-1 0 0,0 0 0,1 1 0,0-1 0,-1 0 1,1 3-1,6-2-1816</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6:51.511"/>
    </inkml:context>
    <inkml:brush xml:id="br0">
      <inkml:brushProperty name="width" value="0.05" units="cm"/>
      <inkml:brushProperty name="height" value="0.05" units="cm"/>
    </inkml:brush>
  </inkml:definitions>
  <inkml:trace contextRef="#ctx0" brushRef="#br0">613 23 7026,'2'-2'343,"12"-12"918,-12 8-230,-10 6 498,-43 9-380,-79 3-1,57-7-565,40-2-320,-123 14 1261,129-12-1283,-1 1 0,1 1 0,-40 17 0,57-20-222,-8 5 95,17-9-110,1 0 0,0 1 1,0-1-1,-1 1 0,1-1 0,0 0 0,0 1 1,0-1-1,0 1 0,-1-1 0,1 0 0,0 1 0,0-1 1,0 1-1,0-1 0,0 1 0,0-1 0,0 1 0,0-1 1,0 0-1,1 1 0,-1-1 0,0 1 0,0-1 1,0 0-1,0 1 0,0-1 0,1 1 0,-1-1 0,0 0 1,0 1-1,1-1 0,-1 0 0,0 1 0,1-1 0,-1 0 1,0 0-1,1 1 0,7 8 48,-1 1 0,0 0 0,0 0 0,-1 1 0,-1 0 0,0 0 0,0 0-1,-1 1 1,0-1 0,-1 1 0,-1 0 0,2 14 0,-1 15 36,-2 1 0,-4 51 0,-1 2-67,1-31-5,1-45-5,1 1-1,0-1 1,2 0-1,0 1 0,7 36 1,-7-54-7,0 1-1,0-1 1,0 0 0,0 1-1,0-1 1,1 0 0,-1 0 0,1 1-1,-1-1 1,1 0 0,0-1-1,0 1 1,0 0 0,0 0 0,0-1-1,0 1 1,0-1 0,1 0-1,-1 0 1,1 0 0,-1 0 0,0 0-1,1 0 1,0-1 0,3 1-1,5 0 16,0 0-1,1-2 1,-1 1 0,20-5-1,-4 1-3,174-11 5,-122 4-57,-16 1-190,1 3-1,0 2 0,70 5 0,-98 6-1240,-17 4-2545</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6:51.889"/>
    </inkml:context>
    <inkml:brush xml:id="br0">
      <inkml:brushProperty name="width" value="0.05" units="cm"/>
      <inkml:brushProperty name="height" value="0.05" units="cm"/>
    </inkml:brush>
  </inkml:definitions>
  <inkml:trace contextRef="#ctx0" brushRef="#br0">49 5 11859,'-7'-4'536,"-1"8"536,4 19-624,2 6 112,0 18 128,0 9-24,0 23-216,-5 6-87,1 0-49,2-2-32,0-18-72,4-5-40,2-27-40,4-6-8,0-17-256,1-12-392,-1-2-1913,0-13 1529</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6:52.234"/>
    </inkml:context>
    <inkml:brush xml:id="br0">
      <inkml:brushProperty name="width" value="0.05" units="cm"/>
      <inkml:brushProperty name="height" value="0.05" units="cm"/>
    </inkml:brush>
  </inkml:definitions>
  <inkml:trace contextRef="#ctx0" brushRef="#br0">137 1 13755,'-2'2'384,"-2"2"-144,0 4-192,-11-2-40,-1 1-32,-5 1-208,-6-4-280,2-2-1416,2 0 1199</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6:52.724"/>
    </inkml:context>
    <inkml:brush xml:id="br0">
      <inkml:brushProperty name="width" value="0.05" units="cm"/>
      <inkml:brushProperty name="height" value="0.05" units="cm"/>
    </inkml:brush>
  </inkml:definitions>
  <inkml:trace contextRef="#ctx0" brushRef="#br0">351 4 7178,'0'0'50,"0"0"0,0 0 1,0 0-1,0 0 1,0 0-1,0 0 1,0 0-1,0-1 1,0 1-1,0 0 1,0 0-1,0 0 0,0 0 1,0 0-1,0 0 1,0-1-1,0 1 1,0 0-1,0 0 1,0 0-1,0 0 1,0 0-1,0 0 0,0 0 1,0 0-1,-1 0 1,1-1-1,0 1 1,0 0-1,0 0 1,0 0-1,0 0 1,0 0-1,0 0 0,0 0 1,0 0-1,-1 0 1,1 0-1,0 0 1,0 0-1,0 0 1,0 0-1,0 0 0,0 0 1,0 0-1,-1 0 1,1 0-1,0 0 1,0 0-1,0 0 1,0 0-1,0 0 1,0 0-1,0 0 0,0 0 1,-1 0-1,1 0 1,0 0-1,0 0 1,-17-1 1397,-32 4-701,31-2-227,-50 1 145,35-2 6,1 1 1,-51 9-1,80-9-655,1 0 0,-1 0-1,1 0 1,0 0-1,-1 0 1,1 0-1,0 1 1,0-1 0,-1 1-1,1 0 1,1 0-1,-1-1 1,0 1 0,0 0-1,1 1 1,-1-1-1,1 0 1,-1 0 0,1 1-1,0-1 1,0 1-1,0-1 1,0 1 0,1-1-1,-1 1 1,1-1-1,0 1 1,-1 0 0,1 3-1,0 8 4,0 0 1,1 0-1,1 1 0,3 13 0,12 66 459,71 466 407,-86-545-876,-2-5 8,1 0 0,0 0 1,1 0-1,0 0 0,6 14 0,-7-22-10,0 0 0,0 0-1,1 0 1,-1 0 0,0 0-1,1 0 1,0 0 0,-1 0-1,1-1 1,0 1 0,0-1-1,0 1 1,0-1 0,0 0-1,0 0 1,0 0 0,0 0-1,1 0 1,-1 0 0,0-1-1,1 1 1,-1-1 0,0 1-1,1-1 1,-1 0 0,0 0-1,5-1 1,42-2 55,-20 1-202,1 1 1,34 3 0,-53-1-816,-1 1 0,1 0-1,17 5 1,-18-4-314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13.447"/>
    </inkml:context>
    <inkml:brush xml:id="br0">
      <inkml:brushProperty name="width" value="0.05" units="cm"/>
      <inkml:brushProperty name="height" value="0.05" units="cm"/>
      <inkml:brushProperty name="color" value="#00A0D7"/>
    </inkml:brush>
  </inkml:definitions>
  <inkml:trace contextRef="#ctx0" brushRef="#br0">586 32 3409,'-1'-2'317,"0"0"0,0 0 1,0 1-1,0-1 0,-1 0 1,1 0-1,-1 0 0,1 1 0,-1-1 1,0 1-1,1-1 0,-1 1 1,0 0-1,0 0 0,0 0 1,0 0-1,0 0 0,0 0 0,0 0 1,-1 1-1,1-1 0,0 1 1,0-1-1,-5 1 0,-1 0 137,-1 1 0,1 1 0,0-1 0,0 1 0,-11 4 0,-5 1-616,16-4 213,0 0-1,0 0 1,1 1 0,-1 0-1,1 0 1,0 1 0,0 0-1,-8 8 1,11-11-19,1 0 0,-1 0 0,0 0 0,1 0-1,-1 0 1,-4 0 0,4-1-9,0 1-1,1-1 1,0 0-1,-1 1 1,1 0-1,0 0 1,0 0-1,-6 5 0,9-6-18,-1 0-1,1 0 1,0 0-1,-1 0 1,1 0-1,0 0 1,-1 0-1,1 0 1,0 0-1,0 0 1,0 0-1,0 1 1,0-1-1,0 0 1,0 0-1,1 0 1,-1 0-1,0 0 1,1 0-1,-1 0 1,0 0-1,1 0 1,0 0-1,-1 0 0,1 0 1,-1 0-1,1 0 1,0-1-1,1 2 1,9 20 22,-9-8 12,0 0 0,-1 0 0,0 0 0,-1 15-1,1 22 128,17 42 405,-18-91-563,0-1-1,0 0 0,-1 1 0,1-1 1,0 1-1,0-1 0,-1 0 1,1 1-1,-1-1 0,1 0 0,-1 1 1,0-1-1,0 0 0,1 0 0,-1 0 1,0 0-1,-2 2 0,2-2-4,0 0 0,0 0 0,1 0-1,-1 0 1,0 0 0,0 0 0,1 0 0,-1 0 0,1 0-1,-1 1 1,1-1 0,-1 0 0,1 0 0,0 1 0,-1-1-1,1 0 1,0 0 0,0 1 0,0-1 0,0 0-1,0 1 1,1 1 0,3 17 5,0-9 5,-2 0-1,1 1 1,-2 0-1,0-1 1,0 1-1,-1 0 0,-1 13 1,0-10 58,1 0 0,0 0 0,1 0 0,0 0 0,5 15 0,-3-17-5,2 0 0,-1 0 0,10 16 0,-9-18-6,1 0 0,-2 1 1,0 0-1,4 15 0,-1 14-31,2 14 85,24 75-1,-29-120-95,-1 0 0,-1-1 0,1 1 0,-1 1 0,-1-1 0,0 0 0,0 0 0,-1 0 0,0 1 0,-1-1 0,-2 12 0,2-20-6,0 1-1,0-1 1,-1 1-1,1-1 0,0 1 1,-1-1-1,0 0 1,1 1-1,-1-1 0,-3 3 1,-10 12 34,11-11-38,0 1 0,0-1-1,0 1 1,1 0-1,0 0 1,0 0 0,1 0-1,0 0 1,0 1-1,1-1 1,-1 1-1,2-1 1,-1 1 0,1 0-1,2 12 1,-1-9 2,0 0 0,0 0 1,-1 0-1,-1 0 0,0 0 1,0 0-1,-1 0 0,-5 17 1,-3-7-3,0 0 0,-1 0 0,-28 38 0,8-12 3,27-42-8,1 0 0,-1-1 0,0 1 0,0-1 0,-1 0-1,1 0 1,-1 0 0,0 0 0,-7 3 0,-4 1 1,-29 11 1,-4 1 20,34-13-20,1 0 1,-23 6 0,32-11-2,1-1 1,-1 0-1,0 0 1,0-1-1,0 1 1,0-1-1,0 0 1,0-1-1,0 1 1,0-1-1,-8-2 1,13 3-4,0 0-1,0 0 1,0 0 0,0 0 0,0 0-1,0 0 1,0 0 0,0 0 0,0 0-1,0 0 1,0 0 0,0 1 0,0-1-1,0 0 1,0 0 0,0 0 0,0 0-1,0 0 1,0 0 0,0 0 0,0 0-1,0 0 1,0 0 0,0 0 0,0 0-1,0 0 1,0 0 0,0 0 0,0 0-1,0 0 1,0 0 0,-1 1 0,1-1-1,0 0 1,0 0 0,0 0 0,0 0-1,0 0 1,0 0 0,0 0 0,0 0 0,0 0-1,0 0 1,0 0 0,0 0 0,0 0-1,0 0 1,0 0 0,0 0 0,0 0-1,0 0 1,0 0 0,-1 0 0,1 0-1,7 7-3,15 9-33,7-5-5,-5-3 28,30 16 0,-46-19 21,0-1 0,0 1-1,-1 1 1,0-1 0,0 1 0,0 1-1,8 10 1,-6-6 29,-5-7-13,0 0 0,-1 1 1,0-1-1,0 1 0,-1-1 0,1 1 1,-1 0-1,0 0 0,2 8 0,10 33 153,24 56-1,-34-93-143,0 0 1,-1 1-1,4 18 0,0 0 95,3 12 81,-6-26-122,0 1 0,1-1 0,0 0 0,1 0 0,10 18 0,0-8-4,-11-18-63,0 0 0,-1 1 0,0 0 0,0 0-1,-1 0 1,0 0 0,0 0 0,-1 0 0,0 1 0,0 0-1,1 8 1,14 88 80,-6-46-66,12 49 78,-13-64-2,9 72-1,-11-29-2,-1-25-32,-2 73 1,-15-49-27,6-62-21,1 1-1,1 35 1,7 32-33,1 46 0,-6-115 11,-1 0-1,-1 0 0,-2 0 0,-6 24 0,-19 60 20,27-100-21,1 0-1,-1 1 1,1-1-1,1 1 0,-1-1 1,1 0-1,0 1 0,0-1 1,1 1-1,2 9 1,2 3 3,1 0 1,10 20 0,-11-28-3,0 1 1,-1 0 0,0 0-1,0 0 1,-1 0 0,-1 1-1,0-1 1,0 14-1,-3-17 2,0 10 8,1 1 0,3 33 0,-2-47-9,0 1 1,1-1-1,0 0 1,0 0-1,0 0 1,1 0-1,0 0 1,0 0-1,1-1 1,-1 1-1,10 9 1,-7-10 7,0-1 1,1 0 0,-1 0-1,1 0 1,0-1-1,0 0 1,1 0-1,-1-1 1,1 0 0,12 2-1,-20-4-24,0 0 0,1 0-1,-1 1 1,0-1 0,0 0 0,1 0-1,-1 0 1,0 0 0,0 0-1,1 0 1,-1 1 0,0-1 0,1 0-1,-1 0 1,0 0 0,0 0-1,1 0 1,-1 0 0,0 0 0,1 0-1,-1 0 1,0 0 0,1-1 0,-1 1-1,0 0 1,0 0 0,1 0-1,-1 0 1,0 0 0,0 0 0,1-1-1,-1 1 1,0 0 0,0 0 0,1 0-1,-1-1 1,0 1 0,0 0-1,0 0 1,0-1 0,1 1 0,-1 0-1,0 0 1,0-1 0,0 1 0,0 0-1,0 0 1,0-1 0,0 1-1,0 0 1,0-1 0,0 1 0,0 0-1,0-1 1,0 1 0,0 0-1,0 0 1,0-1 0,0 1 0,0 0-1,0-1 1,0 1 0,0 0 0,0 0-1,-1-1 1,-12-19-2620,11 17 1891,-10-12-689</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6:53.166"/>
    </inkml:context>
    <inkml:brush xml:id="br0">
      <inkml:brushProperty name="width" value="0.05" units="cm"/>
      <inkml:brushProperty name="height" value="0.05" units="cm"/>
    </inkml:brush>
  </inkml:definitions>
  <inkml:trace contextRef="#ctx0" brushRef="#br0">1 12 8514,'2'-12'2774,"3"18"-1648,9 29-1152,-7-18 302,49 132 224,-50-137-472,-1 0 101,1 0 0,0 0 0,1-1 1,11 16-1,-16-25-67,1 1 0,0 0 0,0 0 0,0-1 0,0 1 0,0-1 0,0 0 0,0 0 0,1 0 1,-1-1-1,1 1 0,0-1 0,-1 0 0,1 0 0,0 0 0,0 0 0,0-1 0,0 1 0,7-1 0,-7 0-45,0-1 0,-1 1 0,1-1-1,0 0 1,0 0 0,-1 0 0,1 0 0,-1-1-1,1 0 1,-1 1 0,1-1 0,-1-1-1,0 1 1,0 0 0,3-4 0,-1 1-6,-1 0-1,0 0 1,0 0 0,0-1 0,-1 1-1,0-1 1,0 0 0,3-9 0,-2 3-7,-1-1 0,0 1 0,-1-1 0,0 0 0,-1 0 1,0 0-1,-1 0 0,-2-21 0,-5 5-12,7 28 7,-1-1 1,1 1-1,-1-1 0,1 1 1,-1-1-1,0 1 0,0-1 1,1 1-1,-1 0 0,0 0 1,0-1-1,0 1 0,-1 0 1,1 0-1,-2-1 0,2 1 4,1 1 0,-1 0 0,1 0 0,-1 0 0,1 0-1,-1 0 1,1 0 0,-1 0 0,1 0 0,-1 0 0,1 1 0,-1-1-1,1 0 1,-1 0 0,1 0 0,-1 1 0,1-1 0,-1 0-1,1 0 1,-1 1 0,1-1 0,0 0 0,-1 1 0,1-1 0,-1 1-1,1-1 1,0 0 0,0 1 0,-1-1 0,1 1 0,0-1 0,0 1-1,-1-1 1,1 1 0,0-1 0,0 1 0,0-1 0,0 1-1,0-1 1,0 1 0,0-1 0,0 1 0,0 0 0,-3 32 139,3-32-139,6 122 240,0-38-202,-6-65-37,3 153 23,-4-131-10,-2 0-1,-9 44 1,10-73 39,-2 1 1,1-1-1,-7 13 0,9-23-257,0-1 0,0 1 0,0 0 1,-1-1-1,1 1 0,-1-1 0,0 0 1,0 1-1,0-1 0,0 0 0,0 0 1,0 0-1,0 0 0,-1-1 0,1 1 1,-1-1-1,1 1 0,-1-1 0,0 0 1,-3 2-1,-6-3-1393</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6:53.542"/>
    </inkml:context>
    <inkml:brush xml:id="br0">
      <inkml:brushProperty name="width" value="0.05" units="cm"/>
      <inkml:brushProperty name="height" value="0.05" units="cm"/>
    </inkml:brush>
  </inkml:definitions>
  <inkml:trace contextRef="#ctx0" brushRef="#br0">47 40 9618,'-1'-5'477,"-1"1"0,1 0-1,-1 0 1,0 0 0,0 0-1,-5-7 1,7 11-422,0 0 0,-1-1 0,1 1 0,0 0 0,0 0 0,0 0 0,-1-1 0,1 1 0,0 0 0,-1 0-1,1 0 1,0-1 0,0 1 0,-1 0 0,1 0 0,0 0 0,-1 0 0,1 0 0,0 0 0,-1 0 0,1 0 0,0 0 0,0 0 0,-1 0 0,1 0 0,0 0 0,-1 0-1,1 0 1,0 0 0,-1 0 0,1 0 0,0 1 0,-1-1 0,1 0 0,-1 1-27,0 1 1,0-1-1,0 0 1,0 1-1,0-1 1,0 1-1,0-1 1,1 1-1,-1-1 0,1 1 1,-1 2-1,-2 9 140,0 1 0,1 0 1,1-1-1,1 25 0,8 59 86,-3-54-211,12 237 58,-1-32 29,-15-234-243,4 36 367,-4-48-391,-1 0-1,1 1 0,-1-1 1,1 0-1,0 1 1,0-1-1,0 0 0,0 0 1,0 0-1,0 0 0,1 0 1,-1 0-1,1 0 0,-1 0 1,5 3-1,4-2-738</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6:53.906"/>
    </inkml:context>
    <inkml:brush xml:id="br0">
      <inkml:brushProperty name="width" value="0.05" units="cm"/>
      <inkml:brushProperty name="height" value="0.05" units="cm"/>
    </inkml:brush>
  </inkml:definitions>
  <inkml:trace contextRef="#ctx0" brushRef="#br0">1 0 12395,'6'0'688,"2"11"520,7 12-1024,20 24-80,-10 7 8,12 23 8,9 8 8,-15-2-96,7-2-8,-16-23 0,-1-8 0,-6-23-112,1-9-168,-1-18-896,-9-10-793,6-17 1025</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6:54.251"/>
    </inkml:context>
    <inkml:brush xml:id="br0">
      <inkml:brushProperty name="width" value="0.05" units="cm"/>
      <inkml:brushProperty name="height" value="0.05" units="cm"/>
    </inkml:brush>
  </inkml:definitions>
  <inkml:trace contextRef="#ctx0" brushRef="#br0">270 1 10602,'-22'0'696,"-7"10"657,-5 7-441,7 18-200,0 10-40,1 26-288,1 2-128,2 16-136,-4-10-40,12-17-80,5-4-160,6-25-832,4-6-808,14-13 920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6:54.613"/>
    </inkml:context>
    <inkml:brush xml:id="br0">
      <inkml:brushProperty name="width" value="0.05" units="cm"/>
      <inkml:brushProperty name="height" value="0.05" units="cm"/>
    </inkml:brush>
  </inkml:definitions>
  <inkml:trace contextRef="#ctx0" brushRef="#br0">1 33 11418,'1'-2'76,"0"0"-1,0 0 0,0 0 1,0 0-1,0 0 0,0 1 1,0-1-1,1 0 0,-1 1 1,1-1-1,0 1 0,-1-1 0,1 1 1,0 0-1,0 0 0,0 0 1,0 0-1,0 0 0,2-1 1,0 1-33,0 1 1,0 0 0,0-1-1,0 1 1,0 1 0,0-1-1,1 1 1,-1-1 0,7 3 0,43 11-58,-19-6 108,0 1 0,34 15 0,-58-19 18,0 0 0,0 1 0,-1 0 0,1 1 0,-1 0 0,-1 1 0,1 0 0,-1 0 0,-1 1 0,8 10 0,-3-1-10,-2 1 1,0 0-1,-1 1 1,0 0 0,-2 1-1,-1 0 1,6 23-1,23 158-55,-30-157-21,51 460 86,-56-500-116,0 5 39,0 1 0,0 0 0,-1-1 0,-3 21 0,2-28-3,1-1 0,-1 1 0,0-1 0,0 0 0,0 1-1,0-1 1,0 0 0,0 0 0,-1 0 0,1 0 0,-1 0 0,1 0-1,-1 0 1,0 0 0,0 0 0,0-1 0,0 1 0,0-1-1,0 0 1,0 1 0,-1-1 0,1 0 0,0 0 0,-1-1-1,-3 2 1,-15 2 102,0 0-1,0-2 1,0-1-1,-30-1 1,-80-12-969,116 10 598,-10 1-166</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09.891"/>
    </inkml:context>
    <inkml:brush xml:id="br0">
      <inkml:brushProperty name="width" value="0.05" units="cm"/>
      <inkml:brushProperty name="height" value="0.05" units="cm"/>
      <inkml:brushProperty name="color" value="#00A0D7"/>
    </inkml:brush>
  </inkml:definitions>
  <inkml:trace contextRef="#ctx0" brushRef="#br0">365 1835 8450,'10'14'2814,"-10"-13"-2741,0 0 0,0-1 0,0 1 0,1-1 0,-1 1 0,0 0 0,0-1 0,1 1 0,-1-1 0,0 1 0,1-1 0,-1 1 0,0-1 0,1 1 0,-1-1 0,1 0 0,-1 1 0,1-1 0,-1 1 0,1-1 0,-1 0 0,1 0 0,-1 1 0,1-1 0,0 0 0,-1 0 0,1 1 0,-1-1 0,1 0 0,0 0 0,-1 0 0,1 0 0,-1 0 0,1 0 0,0 0 0,-1 0 0,1 0 0,-1-1 0,2 1 0,-2-1-12,0 1-1,0-1 0,0 0 1,0 1-1,0-1 0,0 1 0,0-1 1,0 0-1,0 1 0,0-1 1,0 0-1,0 1 0,0-1 1,-1 0-1,1 1 0,0-1 0,0 1 1,-1-1-1,1 0 0,-1 1 1,1-1-1,-1 0 0,-9-15 434,-18-30-54,3 0 0,1-1 0,-22-67 0,-40-158-46,70 219-296,-36-149-361,-25-214-1,75 408 254,-7-52-56,-5-115-1,14 157 95,0 0 1,2 0-1,0 0 1,1 0-1,1 0 0,1 1 1,0 0-1,2 0 1,-1 0-1,2 1 0,10-17 1,-9 19 4,2 0 1,0 1-1,0 0 1,1 1-1,0 0 0,1 1 1,1 0-1,0 1 1,0 0-1,1 2 1,22-11-1,-29 15-34,0 1 0,0 0-1,0 1 1,0 0 0,1 0 0,-1 1-1,1 0 1,-1 1 0,1-1 0,-1 2 0,1-1-1,-1 1 1,1 0 0,-1 1 0,1 0 0,-1 1-1,0-1 1,0 1 0,0 1 0,-1 0-1,1 0 1,-1 0 0,0 1 0,11 9 0,-9-6 11,-1 1 0,0 0 0,-1 0 0,1 0 1,-2 1-1,1 0 0,-2 1 0,1-1 1,-1 1-1,-1 0 0,0 1 0,0-1 0,-2 1 1,1-1-1,-1 1 0,-1 0 0,0 0 0,-1 0 1,0 0-1,0-1 0,-3 14 0,-1-2 27,-1 0 0,-1 0 0,-1 0 0,-1-1 0,0 0 0,-2-1-1,-1 0 1,0-1 0,-27 36 0,35-52-34,-20 26 13,-48 49 1,60-69-20,-28 29-40,37-37 41,1-1-1,0 0 0,0 1 0,-1 0 0,1-1 1,0 1-1,1-1 0,-1 1 0,0 0 1,0 0-1,1 0 0,-1-1 0,1 1 1,-1 0-1,1 0 0,0 0 0,0 0 1,0 0-1,0 0 0,0 0 0,0 0 0,1 2 1,1 0-9,0-1 0,0 0-1,0 0 1,0 0 0,1 0 0,-1 0 0,1-1 0,0 1 0,-1-1 0,7 4 0,36 18-51,-31-17 47,8 4 3,0-1 11,0 1 0,-1 1 0,20 15 0,-35-23 9,0 1 0,-1 0-1,1 1 1,-1-1 0,0 1-1,-1 0 1,1 1-1,-1-1 1,-1 1 0,1-1-1,-1 1 1,0 0-1,0 1 1,1 7 0,-3-12-7,-1 0 1,1 0 0,-1 0-1,0 0 1,0 0 0,0 0-1,0 0 1,-1 0-1,1 0 1,-1-1 0,0 1-1,1 0 1,-1 0 0,-1 0-1,1-1 1,0 1 0,-1-1-1,1 1 1,-1-1-1,0 1 1,0-1 0,0 0-1,0 0 1,0 0 0,0 0-1,0 0 1,-1 0 0,1-1-1,-1 1 1,0-1 0,1 1-1,-1-1 1,-4 1-1,-6 3-80,-1-1-1,0-1 1,0 0-1,-1-1 1,-23 1-1,6-3-845,-1-1-1,-43-9 0,-2 1-4081,43 8 3068</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0.237"/>
    </inkml:context>
    <inkml:brush xml:id="br0">
      <inkml:brushProperty name="width" value="0.05" units="cm"/>
      <inkml:brushProperty name="height" value="0.05" units="cm"/>
      <inkml:brushProperty name="color" value="#00A0D7"/>
    </inkml:brush>
  </inkml:definitions>
  <inkml:trace contextRef="#ctx0" brushRef="#br0">5 0 14547,'0'21'672,"-2"10"505,0 0-913,2 11 8,2 4-64,2-1-72,4 1-120,-4-7-16,4-12-240,-3-8-400,-5-17 383</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0.929"/>
    </inkml:context>
    <inkml:brush xml:id="br0">
      <inkml:brushProperty name="width" value="0.05" units="cm"/>
      <inkml:brushProperty name="height" value="0.05" units="cm"/>
      <inkml:brushProperty name="color" value="#00A0D7"/>
    </inkml:brush>
  </inkml:definitions>
  <inkml:trace contextRef="#ctx0" brushRef="#br0">362 1 12291,'10'0'608,"-10"2"344,-8-2-320,-23 0-88,-9 2-88,-6-2-216,1 4-136,-1 0-120,-1 0-136,11 3-592,-9 1-616,18 0 712</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1.290"/>
    </inkml:context>
    <inkml:brush xml:id="br0">
      <inkml:brushProperty name="width" value="0.05" units="cm"/>
      <inkml:brushProperty name="height" value="0.05" units="cm"/>
      <inkml:brushProperty name="color" value="#00A0D7"/>
    </inkml:brush>
  </inkml:definitions>
  <inkml:trace contextRef="#ctx0" brushRef="#br0">387 5 12283,'-5'-3'704,"-13"3"392,-15-2-560,-17 4-240,-2 3-104,-2 1-256,2-2-176,4 2-512,7-2-632,8 0 768</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2.864"/>
    </inkml:context>
    <inkml:brush xml:id="br0">
      <inkml:brushProperty name="width" value="0.05" units="cm"/>
      <inkml:brushProperty name="height" value="0.05" units="cm"/>
      <inkml:brushProperty name="color" value="#00A0D7"/>
    </inkml:brush>
  </inkml:definitions>
  <inkml:trace contextRef="#ctx0" brushRef="#br0">550 680 8170,'-7'-7'232,"0"-1"0,0 1 0,0 0 1,-1 1-1,0-1 0,0 2 0,-1-1 1,0 1-1,1 0 0,-2 1 0,1 0 0,-1 1 1,-15-4-1,5 2 237,-1 2 0,0 0 0,0 1 0,0 2 0,-30 1 0,38 1-388,0 0 1,-1 1-1,1 1 1,1-1-1,-1 2 1,1 0-1,-1 1 0,1 0 1,1 0-1,-1 1 1,1 1-1,-12 10 0,15-11-66,0 0-1,1 1 0,-1 0 1,2 0-1,-1 0 0,1 1 0,0 0 1,1 1-1,0-1 0,0 1 1,1 0-1,1 0 0,-1 0 0,2 0 1,-3 15-1,4-23-20,1 1-1,0-1 1,0 1 0,0-1 0,0 1-1,0 0 1,0-1 0,1 1-1,-1-1 1,1 1 0,0-1 0,0 0-1,0 1 1,0-1 0,0 0 0,0 0-1,1 1 1,-1-1 0,1 0-1,-1 0 1,1 0 0,0-1 0,0 1-1,0 0 1,0-1 0,0 1-1,0-1 1,0 0 0,1 1 0,-1-1-1,0 0 1,1-1 0,-1 1 0,0 0-1,1-1 1,-1 1 0,1-1-1,3 1 1,6-1-32,0 1-1,1-2 0,-1 0 1,0 0-1,0-1 1,19-5-1,-13 2 42,0-1 0,-1 0-1,1-1 1,24-15 0,-35 17 17,0 1 0,0-1 0,0-1-1,-1 1 1,0-1 0,0 0 0,-1 0 0,0-1 0,0 0 0,0 1 0,-1-2-1,7-13 1,0-11 57,-1-1 1,-1 0-1,-2-1 0,-1 0 0,-2 0 1,-1 0-1,-2 0 0,-1 0 0,-8-55 0,5 67 6,-2 1-1,0 1 0,-1-1 0,-2 1 1,0 0-1,-1 0 0,-1 1 0,0 0 1,-2 1-1,0 0 0,-1 1 0,-1 1 1,0 0-1,-23-20 0,28 30-117,0 0 0,-1 0 0,0 1 0,0 0 0,-14-4 0,17 7-497,1 0 0,-1 0-1,-1 0 1,1 1 0,-8 0 0,11 7-3204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14.590"/>
    </inkml:context>
    <inkml:brush xml:id="br0">
      <inkml:brushProperty name="width" value="0.05" units="cm"/>
      <inkml:brushProperty name="height" value="0.05" units="cm"/>
      <inkml:brushProperty name="color" value="#00A0D7"/>
    </inkml:brush>
  </inkml:definitions>
  <inkml:trace contextRef="#ctx0" brushRef="#br0">312 1913 5745,'-5'-1'845,"1"0"-1,-1 0 1,1-1-1,0 1 1,-1-1-1,1 0 1,0 0-1,0 0 1,0-1-1,1 0 1,-1 1-1,-4-6 1,2 3-723,2 0 1,-1 0-1,0-1 1,1 0 0,0 1-1,1-1 1,-1-1 0,1 1-1,0-1 1,1 1 0,-3-9-1,-3-14 24,-5-38 0,10 48-57,-34-278 529,-6-31-78,35 284-493,-56-338 100,53 287-149,5 0 0,5-101 1,2 175-3,1 1 1,1 0-1,1 0 1,8-24-1,-9 34-2,1 0 0,0 1 0,1-1-1,0 1 1,0 0 0,1 1 0,0-1-1,0 1 1,15-13 0,-19 18 0,1 1 0,0 0 0,0 0 0,0 0 0,0 0 0,0 0 0,1 1 0,-1-1 0,1 1 0,-1 0 0,1 0 0,-1 0 0,1 0 0,-1 1 0,1 0 0,0 0 0,-1 0 0,1 0 0,0 0-1,-1 0 1,1 1 0,-1 0 0,1 0 0,-1 0 0,1 0 0,-1 1 0,0-1 0,1 1 0,-1 0 0,0 0 0,0 0 0,3 3 0,2 0-2,-1 1 0,0 1-1,0-1 1,-1 1 0,1 0 0,-2 1-1,1 0 1,-1 0 0,0 0 0,4 10-1,-6-10 11,-1-1 0,0 0 0,0 1-1,-1 0 1,0-1 0,0 1-1,-1 0 1,1 0 0,-2-1 0,1 1-1,-1 0 1,-1-1 0,-2 10 0,-1 0 16,-1 0 0,-1 0 1,-1 0-1,0-1 1,-18 26-1,-63 72 102,58-78-33,-37 57 1,28-19 204,40-74-290,0 0-1,0 0 1,0 0 0,0 0-1,0 0 1,0 0 0,0-1-1,0 1 1,0 0 0,0 0-1,0 0 1,0 0 0,0 0-1,0 0 1,1 0 0,-1 0-1,0 0 1,0 0 0,0 0-1,0 0 1,0 0 0,0 0-1,0 0 1,0 0 0,0 0-1,1 0 1,-1 0 0,0 0-1,0 0 1,0 0 0,0 0-1,0 0 1,0 0 0,0 0-1,0 0 1,0 0 0,1 0-1,-1 0 1,0 0 0,0 0-1,0 0 1,0 0 0,0 0-1,0 0 1,0 1 0,0-1-1,0 0 1,0 0 0,0 0-1,0 0 1,0 0 0,0 0-1,1 0 1,-1 0 0,0 0-1,0 0 1,0 1 0,0-1-1,0 0 1,0 0 0,0 0-1,0 0 1,0 0 0,0 0-1,0 0 1,0 0 0,0 1-1,13-8 32,4 0-15,-6 4-19,0 0-1,0 1 1,0 0 0,0 0-1,0 2 1,0-1 0,1 1-1,-1 1 1,0 0 0,0 0-1,0 1 1,19 6 0,-16-1-2,0 0 1,-1 0 0,0 2 0,-1-1-1,1 2 1,-2-1 0,1 2-1,-2-1 1,1 2 0,-1-1 0,-1 1-1,0 1 1,8 14 0,-15-20 3,0-1 1,-1 0-1,1 0 1,-1 0 0,0 1-1,0-1 1,-1 1-1,0-1 1,0 1 0,-1-1-1,0 0 1,0 1-1,0-1 1,-1 0 0,0 0-1,0 0 1,0 0-1,-7 12 1,3-8 2,0 0 0,-1 0 0,0 0 0,0-1 0,-1 0 0,0 0 0,-1-1 0,0 0 0,-13 8 0,-17 7-319,-83 33-1,90-42-730,15-6-413,9 1 498</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3.640"/>
    </inkml:context>
    <inkml:brush xml:id="br0">
      <inkml:brushProperty name="width" value="0.05" units="cm"/>
      <inkml:brushProperty name="height" value="0.05" units="cm"/>
      <inkml:brushProperty name="color" value="#00A0D7"/>
    </inkml:brush>
  </inkml:definitions>
  <inkml:trace contextRef="#ctx0" brushRef="#br0">595 0 10514,'-3'2'122,"1"-1"0,0 1-1,0-1 1,-1 1 0,1-1-1,0 0 1,-1 0 0,0 0 0,1 0-1,-1 0 1,1-1 0,-5 1-1,-34 1 373,30-2-311,-70-2 667,-71 2 1148,126 2-1752,1 0 1,0 2-1,-44 11 0,62-12-242,0-1 0,0 1 0,0 0 0,1 0 0,-1 1 0,1 0 0,0 0 0,0 0 0,0 1-1,1 0 1,-1 0 0,1 0 0,1 1 0,-1 0 0,1 0 0,0 0 0,0 0 0,0 1 0,-2 7 0,2-2 9,1 0 0,0 0 0,0 1 0,1-1 0,1 1 0,0-1 1,1 1-1,1-1 0,-1 1 0,5 17 0,3 20-9,26 131-21,-27-155 11,1-1 1,0 0 0,2 0-1,24 42 1,-32-64 9,1 1 0,-1-1 0,1 0 0,0 0 1,1 0-1,-1 0 0,0 0 0,1-1 0,-1 0 0,1 1 0,0-1 1,0-1-1,0 1 0,0 0 0,0-1 0,0 0 0,7 1 0,7 1 5,0-2 0,0 0-1,18-2 1,-8 0-74,109-5-1003,-46-2-2677,-66 4 2527</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3.986"/>
    </inkml:context>
    <inkml:brush xml:id="br0">
      <inkml:brushProperty name="width" value="0.05" units="cm"/>
      <inkml:brushProperty name="height" value="0.05" units="cm"/>
      <inkml:brushProperty name="color" value="#00A0D7"/>
    </inkml:brush>
  </inkml:definitions>
  <inkml:trace contextRef="#ctx0" brushRef="#br0">9 1 9082,'-5'2'1256,"1"10"1945,6 11-2593,5 25-392,-1 8 16,15 23-72,-1 8-48,-1-2 24,4-4 24,-15-17 0,0-8 0,9-15-64,-7-5-32,1-20-224,-7-14-360,12-2-1984,-7-8 1583</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4.332"/>
    </inkml:context>
    <inkml:brush xml:id="br0">
      <inkml:brushProperty name="width" value="0.05" units="cm"/>
      <inkml:brushProperty name="height" value="0.05" units="cm"/>
      <inkml:brushProperty name="color" value="#00A0D7"/>
    </inkml:brush>
  </inkml:definitions>
  <inkml:trace contextRef="#ctx0" brushRef="#br0">349 1 14939,'-31'6'384,"-4"2"-160,-11-6-224,-6 9-200,0 1-272,3-4-968,3 3-1041,9-1 1337</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4.741"/>
    </inkml:context>
    <inkml:brush xml:id="br0">
      <inkml:brushProperty name="width" value="0.05" units="cm"/>
      <inkml:brushProperty name="height" value="0.05" units="cm"/>
      <inkml:brushProperty name="color" value="#00A0D7"/>
    </inkml:brush>
  </inkml:definitions>
  <inkml:trace contextRef="#ctx0" brushRef="#br0">331 0 9386,'-11'4'341,"1"0"0,-1-2 0,0 1 0,0-1 0,0-1-1,0 0 1,-12-1 0,-19 3 13,39-3-343,-17 2 233,1 1 0,-1 0 1,0 2-1,1 0 0,0 1 0,-24 11 0,41-16-218,0 0-1,0 1 1,0 0-1,0-1 1,0 1-1,1 0 1,-1 0 0,0 0-1,1 0 1,0 0-1,0 0 1,-1 1 0,1-1-1,1 0 1,-1 1-1,0-1 1,0 1-1,1-1 1,0 0 0,-1 1-1,1-1 1,0 1-1,0-1 1,1 5-1,0 8-6,2-1-1,0 1 0,5 16 1,0-1 52,31 296 317,-26-177 110,-12-134-401,0-3 27,0-1 0,1 0 0,4 18 0,-5-27-103,0 1 0,0 0 0,0-1 0,1 1 0,-1-1 0,1 1 0,-1-1 0,1 0 0,0 0 0,-1 0 0,1 0 0,0 0 0,1 0 0,-1 0 0,0 0 0,0-1 0,1 1 0,-1-1 0,5 2 0,16 3-41,0-1 0,0-1 0,0-2 0,0 0 0,41-2 0,-31-6-2168,-27 2 1309</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5.213"/>
    </inkml:context>
    <inkml:brush xml:id="br0">
      <inkml:brushProperty name="width" value="0.05" units="cm"/>
      <inkml:brushProperty name="height" value="0.05" units="cm"/>
      <inkml:brushProperty name="color" value="#00A0D7"/>
    </inkml:brush>
  </inkml:definitions>
  <inkml:trace contextRef="#ctx0" brushRef="#br0">1 0 9266,'7'14'819,"-5"-10"-626,0 0 0,0 0 0,0 0 0,-1 0 0,0 1 1,1-1-1,-1 0 0,-1 1 0,1 4 0,2 12-65,1 1 1,1-1 0,1 0-1,10 26 1,-13-40-110,0 0 0,0 0 0,0 0 0,1 0 0,1 0 0,-1-1 0,1 0 0,0 0 0,0 0 0,0 0 0,1-1 0,0 0 0,0 0 0,1-1 0,9 6 0,-13-9-14,1 1 1,-1-1 0,0 0 0,1 0-1,-1-1 1,1 1 0,0-1-1,-1 0 1,1 0 0,-1 0 0,1 0-1,-1 0 1,1-1 0,-1 0-1,1 1 1,-1-1 0,1-1-1,2 0 1,-1-1-2,-1 0 0,1 0-1,-1 0 1,0 0 0,0-1-1,-1 0 1,1 1 0,-1-1-1,1 0 1,-1-1 0,3-5-1,-1 1 5,-1-1-1,1 0 0,-2 0 0,1 0 0,-1 0 0,-1 0 1,0-1-1,0 1 0,-1-1 0,-1 1 0,0-19 0,-1 22 17,0 0-1,-1-1 0,1 1 1,-1 0-1,-1 0 0,1 0 0,-1 1 1,-1-1-1,1 0 0,-7-8 1,10 15-17,-1-1 1,1 1 0,0-1-1,0 1 1,-1-1 0,1 1-1,0-1 1,-1 1 0,1 0-1,0-1 1,-1 1 0,1 0 0,-1-1-1,1 1 1,-1 0 0,1-1-1,0 1 1,-1 0 0,1 0-1,-1 0 1,1-1 0,-1 1-1,0 0 1,1 0 0,-1 0-1,1 0 1,-1 0 0,1 0 0,-1 0-1,1 0 1,-1 0 0,1 0-1,-1 0 1,1 0 0,-1 1-1,1-1 1,-1 0 0,1 0-1,-1 1 1,1-1 0,-1 0 0,0 1-1,0 0 10,0 1 0,0-1 0,1 0 0,-1 1 0,0-1 0,1 1 0,-1-1-1,1 1 1,-1-1 0,1 1 0,0 3 0,-1 10 50,1 0-1,1 1 1,1-1 0,4 21 0,20 62 66,-16-63-107,-3-12-18,33 139 26,-35-138-30,-2 0 1,-1 0-1,0 0 0,-4 43 0,1-59-18,-1-1 0,1 0 0,-1 0 0,-1 0 0,1 0 0,-1 0 1,0 0-1,-1-1 0,1 1 0,-1-1 0,-1 0 0,-6 8 0,9-12-89,0 1 1,-1-1-1,1 0 1,-1 0 0,0 0-1,0 0 1,0 0-1,0-1 1,0 1-1,0-1 1,0 0-1,0 0 1,-1 0-1,1 0 1,0 0-1,-1-1 1,1 1 0,0-1-1,-1 0 1,1 0-1,-1-1 1,1 1-1,0-1 1,-1 1-1,1-1 1,0 0-1,0 0 1,-4-2-1,-27-16-985</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5.607"/>
    </inkml:context>
    <inkml:brush xml:id="br0">
      <inkml:brushProperty name="width" value="0.05" units="cm"/>
      <inkml:brushProperty name="height" value="0.05" units="cm"/>
      <inkml:brushProperty name="color" value="#00A0D7"/>
    </inkml:brush>
  </inkml:definitions>
  <inkml:trace contextRef="#ctx0" brushRef="#br0">1 10 10522,'2'-10'2681,"2"23"-2065,6 24-104,3 13 32,-1 31-144,5 12-136,-5 15-208,-2-7-16,1-11-8,-3-16 8,0-22 0,1-4-8,-1-17-136,7-4-200,1-11-768,7-1-616,0-7 872</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5.953"/>
    </inkml:context>
    <inkml:brush xml:id="br0">
      <inkml:brushProperty name="width" value="0.05" units="cm"/>
      <inkml:brushProperty name="height" value="0.05" units="cm"/>
      <inkml:brushProperty name="color" value="#00A0D7"/>
    </inkml:brush>
  </inkml:definitions>
  <inkml:trace contextRef="#ctx0" brushRef="#br0">9 0 13683,'-8'7'400,"12"9"-80,15 26-240,12 7 32,-2 7 32,6 7 8,0-5-24,1 2-48,-1-6-32,-8-9-16,0-9-40,-6-14-544,-9-9-504,7-11-1673,-3-2 1473</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6.284"/>
    </inkml:context>
    <inkml:brush xml:id="br0">
      <inkml:brushProperty name="width" value="0.05" units="cm"/>
      <inkml:brushProperty name="height" value="0.05" units="cm"/>
      <inkml:brushProperty name="color" value="#00A0D7"/>
    </inkml:brush>
  </inkml:definitions>
  <inkml:trace contextRef="#ctx0" brushRef="#br0">282 0 8970,'-27'6'936,"4"13"1073,-4 16-881,2 21-272,1 9-120,-1 9-376,8 5-104,-2-6-184,-1-3-56,-3-18-152,4-6-136,5-23-672,-1-11-944,11-12 1095</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6.646"/>
    </inkml:context>
    <inkml:brush xml:id="br0">
      <inkml:brushProperty name="width" value="0.05" units="cm"/>
      <inkml:brushProperty name="height" value="0.05" units="cm"/>
      <inkml:brushProperty name="color" value="#00A0D7"/>
    </inkml:brush>
  </inkml:definitions>
  <inkml:trace contextRef="#ctx0" brushRef="#br0">1 1 11658,'9'-1'99,"0"1"0,0 1 0,0-1 0,0 2 0,0-1 0,0 1 0,0 0 0,-1 1 0,1 0 0,-1 1 0,0 0 0,11 6 0,-7-2-69,0 0-1,-1 0 1,0 1-1,-1 0 1,1 1-1,-2 1 1,12 15-1,-9-9 41,-1 2 0,-1 0 0,-1 0-1,0 0 1,-2 1 0,7 24-1,20 129 439,-25-115-313,21 72 0,32 31 30,-39-108-197,24 85 1,-46-134 33,0 1 1,0-1-1,0 1 1,0-1-1,-1 1 1,0-1-1,0 1 1,0-1-1,-1 1 1,-1 5-1,2-9-14,-1 1 0,0-1 0,1 0 0,-1 1 0,0-1 0,0 0 1,0 1-1,0-1 0,0 0 0,0 0 0,-1 0 0,1 0 0,0 0 0,-1 0 0,1 0 0,0 0 0,-1-1 0,1 1 0,-1-1 0,1 1 0,-1-1 1,1 1-1,-1-1 0,0 0 0,1 0 0,-1 0 0,1 1 0,-1-2 0,0 1 0,1 0 0,-1 0 0,-1-1 0,-59-8 292,49 6-369,-1 1 1,1 0-1,-1 0 0,1 2 1,-1 0-1,0 0 0,1 1 0,-19 4 1,10 1-452,3-1 168</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7.353"/>
    </inkml:context>
    <inkml:brush xml:id="br0">
      <inkml:brushProperty name="width" value="0.05" units="cm"/>
      <inkml:brushProperty name="height" value="0.05" units="cm"/>
      <inkml:brushProperty name="color" value="#00A0D7"/>
    </inkml:brush>
  </inkml:definitions>
  <inkml:trace contextRef="#ctx0" brushRef="#br0">4115 51 10930,'-5'-3'241,"-1"0"0,0 1 1,0 0-1,0 0 0,0 0 0,0 1 0,0 0 0,-11 0 0,-8-3 293,-64-9 561,-146-3 0,-95 20-949,173 0-115,-492 25 758,-70-19-594,477-11 174,-161 4 65,-177 0 651,393-3-560,-123-5-289,195-5-2026,106 7 487,22 4-459,21 8 650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15.234"/>
    </inkml:context>
    <inkml:brush xml:id="br0">
      <inkml:brushProperty name="width" value="0.05" units="cm"/>
      <inkml:brushProperty name="height" value="0.05" units="cm"/>
      <inkml:brushProperty name="color" value="#00A0D7"/>
    </inkml:brush>
  </inkml:definitions>
  <inkml:trace contextRef="#ctx0" brushRef="#br0">124 64 7082,'3'-24'3138,"-2"19"-2473,0-1 0,-1 1 1,2 0-1,-1 0 0,3-6 0,-4 11-627,0 0 0,0-1-1,0 1 1,1 0 0,-1 0 0,0 0 0,0 0-1,1-1 1,-1 1 0,0 0 0,1 0 0,-1 0 0,0 0-1,0 0 1,1 0 0,-1 0 0,0 0 0,1 0-1,-1 0 1,0 0 0,1 0 0,-1 0 0,0 0-1,0 0 1,1 0 0,-1 0 0,0 0 0,0 1-1,1-1 1,-1 0 0,0 0 0,0 0 0,1 0-1,-1 1 1,0-1 0,1 0 0,13 11 266,-7-5-61,1-1-106,8 6 171,0 1 0,17 17 0,-28-25-262,-1 1 0,0-1 0,-1 1 0,1 0 0,-1 0 1,0 0-1,0 0 0,-1 1 0,0-1 0,1 1 0,-2-1 0,2 8 0,-1 2 62,0 0 0,-2-1 0,0 1 0,0 0 1,-1 0-1,-1-1 0,-1 1 0,0-1 0,-9 26 0,8-29-70,-1 0-1,0-1 1,0 1-1,-1-1 1,-1 0 0,0-1-1,0 1 1,-1-1-1,0-1 1,0 0 0,-1 0-1,-16 11 1,23-17-32,0-1-1,0 0 1,0 0 0,0 0 0,0 0-1,0 0 1,0 0 0,0 0-1,-1-1 1,1 1 0,0-1 0,0 0-1,-1 1 1,1-1 0,0 0 0,-1-1-1,1 1 1,0 0 0,0-1 0,-1 1-1,1-1 1,0 0 0,0 1 0,0-1-1,0 0 1,0 0 0,0-1 0,0 1-1,0 0 1,0-1 0,0 1 0,-1-3-1,-5-4 19,2-1-1,-1 0 0,1 0 0,0 0 0,-6-15 0,6 13-4,0-1 17,0 0 0,1-1 0,0 1 0,1-1 0,1 0 1,-3-15-1,5 20-14,0-1 0,1 0 0,0 1 0,1-1 0,-1 0 0,2 1-1,-1-1 1,1 1 0,1 0 0,3-11 0,-1 7 16,1 1 0,0-1 1,1 1-1,13-17 0,-16 23-263,0 0 1,1 0-1,0 1 1,-1 0-1,1 0 1,1 0-1,-1 0 1,0 1 0,1 0-1,0 0 1,7-2-1,-2 4-2505,-1 3 994</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8.251"/>
    </inkml:context>
    <inkml:brush xml:id="br0">
      <inkml:brushProperty name="width" value="0.05" units="cm"/>
      <inkml:brushProperty name="height" value="0.05" units="cm"/>
      <inkml:brushProperty name="color" value="#00A0D7"/>
    </inkml:brush>
  </inkml:definitions>
  <inkml:trace contextRef="#ctx0" brushRef="#br0">403 715 8314,'-10'-5'453,"0"-1"0,-1 2 0,1-1 0,-1 2 0,1-1 0,-1 1 0,0 1 0,-1 0 0,1 1 0,-19-1 0,21 3-358,0-1 0,-1 2 0,1-1 0,0 1 0,0 1 0,0-1 1,1 2-1,-1-1 0,1 1 0,-1 0 0,1 1 0,1 0 0,-12 9 0,4-1-86,0 1-1,0 1 0,1 0 1,1 1-1,1 0 0,0 1 1,-14 27-1,24-40-1,1-1 0,-1 1 0,1 0 0,-1 0 0,1 0 0,0 0 0,1 1 0,-1-1 0,1 0 0,-1 0 0,1 0 0,1 6 0,-1-8-1,1 0 0,0 0 0,-1 0 0,1-1 0,0 1 0,0 0 1,0 0-1,0 0 0,0-1 0,0 1 0,0 0 0,1-1 0,-1 1 0,1-1 1,-1 0-1,1 1 0,-1-1 0,1 0 0,0 0 0,0 0 0,-1 0 1,1 0-1,0 0 0,0-1 0,0 1 0,3 0 0,4 0-3,-1 0 1,1 0-1,0-1 0,-1 0 0,1-1 0,0 1 0,-1-2 1,1 1-1,-1-1 0,0-1 0,13-4 0,11-7 137,46-27-1,-73 38-113,20-11 175,-1-1-1,45-37 1,-62 46-153,-1 0-1,0 0 1,0-1 0,0 0-1,0 0 1,-1 0-1,-1-1 1,1 0 0,-1 0-1,0 0 1,-1 0-1,0-1 1,0 1 0,1-13-1,-3 5 76,0-1-1,-2 1 0,0 0 1,0-1-1,-2 1 1,0 0-1,-9-28 1,-51-109 1171,53 131-1081,-20-38 523,-4 1-1,-49-69 0,71 111-979,0 1 0,-1 0-1,0 1 1,-1 0 0,-30-23 0,43 38 117,-3-1-1185,4 13 389</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8.598"/>
    </inkml:context>
    <inkml:brush xml:id="br0">
      <inkml:brushProperty name="width" value="0.05" units="cm"/>
      <inkml:brushProperty name="height" value="0.05" units="cm"/>
      <inkml:brushProperty name="color" value="#00A0D7"/>
    </inkml:brush>
  </inkml:definitions>
  <inkml:trace contextRef="#ctx0" brushRef="#br0">1 0 11058,'29'27'1017,"-4"6"1783,2 19-2296,4 12 16,4 5 17,15 1-105,-4 1-304,-1-9-80,-5-12-40,-7-9-8,-6-18-136,-4-12-248,-5-16-1641,-1-5 1313</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8.914"/>
    </inkml:context>
    <inkml:brush xml:id="br0">
      <inkml:brushProperty name="width" value="0.05" units="cm"/>
      <inkml:brushProperty name="height" value="0.05" units="cm"/>
      <inkml:brushProperty name="color" value="#00A0D7"/>
    </inkml:brush>
  </inkml:definitions>
  <inkml:trace contextRef="#ctx0" brushRef="#br0">592 0 10970,'-19'0'1345,"-3"11"2535,-14 26-2999,-16 13 63,-14 18 128,-9 5-192,-3 10-456,-1-2-216,23-13-424,8-4-328,13-16-1264,10-4 1064</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6:48.123"/>
    </inkml:context>
    <inkml:brush xml:id="br0">
      <inkml:brushProperty name="width" value="0.05" units="cm"/>
      <inkml:brushProperty name="height" value="0.05" units="cm"/>
    </inkml:brush>
  </inkml:definitions>
  <inkml:trace contextRef="#ctx0" brushRef="#br0">459 104 2761,'-7'-8'384,"0"1"0,1-1 0,0 0 1,0 0-1,1-1 0,0 0 0,0 0 0,-4-14 1,8 22-190,1 0 1,-1 0-1,1 0 1,-1 0 0,1 0-1,-1 0 1,0 1-1,0-1 1,1 0 0,-1 0-1,0 1 1,0-1-1,0 1 1,0-1 0,1 1-1,-1-1 1,0 1-1,0-1 1,0 1 0,-2-1-1,3 1-166,0 1 0,0-1 0,0 0-1,0 0 1,0 0 0,-1 0 0,1 0 0,0 0 0,0 0-1,0 0 1,0 0 0,0 1 0,0-1 0,0 0-1,0 0 1,-1 0 0,1 0 0,0 0 0,0 0 0,0 1-1,0-1 1,0 0 0,0 0 0,0 0 0,0 0-1,0 1 1,0-1 0,0 0 0,0 0 0,0 0 0,0 0-1,0 0 1,0 1 0,0-1 0,0 0 0,0 0-1,0 0 1,0 0 0,1 0 0,-1 1 0,0-1-1,0 0 1,0 0 0,0 0 0,0 0 0,0 0 0,0 0-1,0 1 1,1-1 0,3 8 309,72 129 1861,-11-20-1758,-41-71-285,38 55 0,-60-97-141,1 0 1,-1 0-1,1 0 1,-1 0 0,-1 0-1,3 7 1,-4-11-11,0 1-1,0-1 1,1 0 0,-1 1 0,0-1-1,0 1 1,0-1 0,0 1-1,0-1 1,0 1 0,0-1-1,0 1 1,-1-1 0,1 1-1,0-1 1,0 0 0,0 1 0,0-1-1,-1 1 1,1-1 0,0 1-1,0-1 1,-1 0 0,1 1-1,0-1 1,-1 1 0,0-1 6,0 0 1,0 1-1,0-1 0,0 0 1,0 0-1,0 0 1,0 0-1,0 0 0,-1 0 1,1 0-1,0 0 1,0-1-1,0 1 0,0 0 1,0 0-1,0-1 1,-1 0-1,-2-1 37,-1 0 0,1 0 0,0 0 0,0-1 0,0 0 1,0 0-1,0 0 0,0 0 0,1 0 0,0-1 0,-1 0 0,2 1 0,-5-7 0,-2-6 55,1 0 0,-9-23 0,-9-18-23,-19-19 276,-71-93 0,114 166-228,0 1 0,0-1 0,0 1 0,-1-1 1,1 1-1,-1 0 0,1 0 0,-6-3 0,-52 122 928,40-74-876,-33 52-1,37-69-58,1 1 0,2 1-1,-16 47 1,19-45-54,-2-1 0,-30 55 0,29-67-45,10-15-16,1 0 0,-1 1 0,1-1 0,0 1 0,0 0 0,0-1 0,1 1 0,-1 0 0,1 0 0,-2 5 0,7-7 6,0 0-1,1-1 0,-1 1 0,0-1 0,9-1 1,-10 1-8,197-17 11,-98 5-14,-75 8-58,0-1 0,-1-1 0,1-1 0,-1-1 0,34-17 0,-56 23-161,1-1 0,-1 1 0,1 0 0,0 1 0,0-1 0,-1 1 0,1 0 0,0 0 0,0 1 0,0-1 0,0 1 0,7 1 0,5 7-662</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6:48.691"/>
    </inkml:context>
    <inkml:brush xml:id="br0">
      <inkml:brushProperty name="width" value="0.05" units="cm"/>
      <inkml:brushProperty name="height" value="0.05" units="cm"/>
    </inkml:brush>
  </inkml:definitions>
  <inkml:trace contextRef="#ctx0" brushRef="#br0">1 5 8178,'2'-4'3312,"0"10"-2207,8 15-545,1 2-88,16 22-168,-2 3-88,12 10-160,-6 4-24,2-10-8,7 0 0,-11-17 0,8-2-8,-10-12-56,-6-6-264,2-3-1080,-15-12-873,2-8 1121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6:49.039"/>
    </inkml:context>
    <inkml:brush xml:id="br0">
      <inkml:brushProperty name="width" value="0.05" units="cm"/>
      <inkml:brushProperty name="height" value="0.05" units="cm"/>
    </inkml:brush>
  </inkml:definitions>
  <inkml:trace contextRef="#ctx0" brushRef="#br0">405 1 13651,'-4'12'560,"-9"15"296,-5 8-232,-9 23 73,-2 13 7,-23 10-200,2 0-120,-8-11-176,4-14-72,15-12-280,10-11-520,12-6-3585,3-2 2817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0.171"/>
    </inkml:context>
    <inkml:brush xml:id="br0">
      <inkml:brushProperty name="width" value="0.05" units="cm"/>
      <inkml:brushProperty name="height" value="0.05" units="cm"/>
      <inkml:brushProperty name="color" value="#00A0D7"/>
    </inkml:brush>
  </inkml:definitions>
  <inkml:trace contextRef="#ctx0" brushRef="#br0">15 4 768,'-9'-2'-112,"3"0"160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0.801"/>
    </inkml:context>
    <inkml:brush xml:id="br0">
      <inkml:brushProperty name="width" value="0.05" units="cm"/>
      <inkml:brushProperty name="height" value="0.05" units="cm"/>
      <inkml:brushProperty name="color" value="#00A0D7"/>
    </inkml:brush>
  </inkml:definitions>
  <inkml:trace contextRef="#ctx0" brushRef="#br0">1018 14 8434,'0'-1'54,"-1"0"0,1 0 1,-1 1-1,1-1 0,0 0 1,-1 0-1,0 0 0,1 1 1,-1-1-1,1 0 0,-1 1 0,0-1 1,1 1-1,-1-1 0,0 0 1,0 1-1,0-1 0,1 1 1,-1 0-1,-1-1 0,1 1-20,0 1 0,1-1 0,-1 1 0,0-1 0,1 1 0,-1-1-1,0 1 1,1-1 0,-1 1 0,1-1 0,-1 1 0,1 0 0,-1-1 0,1 1 0,-1 1 0,-15 17-12,10-15-14,-1 0 0,-1 0 0,1 0 0,-1-1 0,1 0 0,-1-1 0,0 1-1,-10 0 1,-11 1 52,-30 1-1,4-2 102,-112 18 650,-59 6-123,-41 9-593,267-36-95,-9 1 5,1 1-1,-1 0 1,1 0 0,0 1-1,0-1 1,0 2 0,0-1-1,0 1 1,-9 7 0,16-10-3,1 0 1,-1 0-1,0 1 1,0-1-1,1 0 1,-1 0 0,1 1-1,0-1 1,-1 0-1,1 0 1,0 1-1,0-1 1,-1 1 0,1-1-1,0 0 1,0 1-1,1-1 1,-1 0-1,0 1 1,0-1-1,1 0 1,-1 1 0,1-1-1,-1 0 1,1 0-1,0 2 1,2 2 7,0 0 1,0 0-1,0 0 1,6 7-1,1-1 33,-2 1-1,1 0 1,-2 0-1,0 1 1,0 0-1,-1 1 1,-1-1-1,0 1 1,-1 0 0,0 0-1,2 22 1,35 225 139,-31-187-161,-6-41-9,11 46 0,-12-69-8,0-1 1,0 1-1,1-1 1,0 0-1,1 0 1,0-1-1,0 1 1,1-1-1,7 9 1,-3-8 3,0 1 1,1-2 0,0 1-1,0-1 1,1-1 0,0 0-1,0-1 1,1 0 0,0-1-1,0 0 1,0-1 0,0-1-1,1 0 1,-1 0 0,1-2-1,18 1 1,19-2-11,0-3 1,0-2-1,55-13 0,1 0-166,40-4-2201,-86 11 1397</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1.320"/>
    </inkml:context>
    <inkml:brush xml:id="br0">
      <inkml:brushProperty name="width" value="0.05" units="cm"/>
      <inkml:brushProperty name="height" value="0.05" units="cm"/>
      <inkml:brushProperty name="color" value="#00A0D7"/>
    </inkml:brush>
  </inkml:definitions>
  <inkml:trace contextRef="#ctx0" brushRef="#br0">0 7 6201,'1'-1'68,"0"1"-1,-1-1 0,1 1 1,0-1-1,0 0 0,0 1 1,0 0-1,0-1 0,0 1 1,0 0-1,0-1 0,0 1 1,0 0-1,0 0 0,0 0 1,0 0-1,0 0 0,0 0 1,0 0-1,0 0 0,0 0 0,0 0 1,0 1-1,0-1 0,0 0 1,0 1-1,-1-1 0,1 1 1,0-1-1,0 1 0,0-1 1,0 1-1,-1 0 0,1-1 1,0 1-1,0 0 0,-1 0 1,2 0-1,4 6 124,0 1 1,-1-1-1,7 12 0,-7-12-57,11 21 223,-2 0 1,0 1-1,-2 1 0,-1 0 1,8 37-1,25 161 1132,-44-228-1489,16 230 956,-10-93-1009,-6-137 32,0 1 0,0-1 0,0 0 0,0 1 0,0-1 0,0 0 0,1 1 0,-1-1 0,0 0 0,0 0 0,0 1 0,0-1 0,0 0 1,0 1-1,1-1 0,-1 0 0,0 0 0,0 1 0,0-1 0,1 0 0,-1 0 0,0 0 0,0 1 0,1-1 0,-1 0 0,1 0 0,13 9-328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3/19/2025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 is the thing we want to explain or predict; x is the thing we use to explain. Draw the DAG – note that we are using a simple </a:t>
            </a:r>
            <a:r>
              <a:rPr lang="en-US" dirty="0" err="1"/>
              <a:t>simple</a:t>
            </a:r>
            <a:r>
              <a:rPr lang="en-US" dirty="0"/>
              <a:t> DAG for now with only two bubbles. TO ADD ON NEXT SLIDE: Coefficient is the probability E(Y|X). </a:t>
            </a:r>
          </a:p>
        </p:txBody>
      </p:sp>
      <p:sp>
        <p:nvSpPr>
          <p:cNvPr id="4" name="Slide Number Placeholder 3"/>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148219766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introduce robust errors – what we will usually use more is clustered robust. </a:t>
            </a:r>
          </a:p>
        </p:txBody>
      </p:sp>
      <p:sp>
        <p:nvSpPr>
          <p:cNvPr id="4" name="Slide Number Placeholder 3"/>
          <p:cNvSpPr>
            <a:spLocks noGrp="1"/>
          </p:cNvSpPr>
          <p:nvPr>
            <p:ph type="sldNum" sz="quarter" idx="5"/>
          </p:nvPr>
        </p:nvSpPr>
        <p:spPr/>
        <p:txBody>
          <a:bodyPr/>
          <a:lstStyle/>
          <a:p>
            <a:fld id="{4AF79E1B-2C51-4B9B-8EA4-26DE9E345AFF}" type="slidenum">
              <a:rPr lang="en-US" smtClean="0"/>
              <a:t>118</a:t>
            </a:fld>
            <a:endParaRPr lang="en-US"/>
          </a:p>
        </p:txBody>
      </p:sp>
    </p:spTree>
    <p:extLst>
      <p:ext uri="{BB962C8B-B14F-4D97-AF65-F5344CB8AC3E}">
        <p14:creationId xmlns:p14="http://schemas.microsoft.com/office/powerpoint/2010/main" val="541118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Deterministic relationships aren’t interesting – if I click the clicker and the slide advances every single time with no variation, I don’t need to do any causal inference.</a:t>
            </a:r>
          </a:p>
        </p:txBody>
      </p:sp>
      <p:sp>
        <p:nvSpPr>
          <p:cNvPr id="4" name="Slide Number Placeholder 3"/>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2803838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some data: cookies eaten and happiness – what’s the simplest relationship? </a:t>
            </a:r>
          </a:p>
        </p:txBody>
      </p:sp>
      <p:sp>
        <p:nvSpPr>
          <p:cNvPr id="4" name="Slide Number Placeholder 3"/>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1783157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could make a very complicated relationship – is this interesting or policy relevant? Why or why not? </a:t>
            </a:r>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887522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instead you smooth it out a little bit</a:t>
            </a:r>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37050054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Smooth until you get to simplest relationship – a line. What’s the practical (earlier, was philosophical) role of epsilon here? Explaining why our data aren’t perfect. </a:t>
            </a:r>
          </a:p>
        </p:txBody>
      </p:sp>
      <p:sp>
        <p:nvSpPr>
          <p:cNvPr id="4" name="Slide Number Placeholder 3"/>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2711680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Simplest relationship is linear (the intercept looks like we’re adding complexity, but you’ll see why this is actually simpler – taking all randomness out). Talk about the hat as estimated value and ultimately, predicted values of happiness (depending on question)</a:t>
            </a:r>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20569808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37376199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Draw this on the board – can shift line until you get to </a:t>
            </a:r>
            <a:r>
              <a:rPr lang="en-US" i="1" dirty="0"/>
              <a:t>unconditional</a:t>
            </a:r>
            <a:r>
              <a:rPr lang="en-US" dirty="0"/>
              <a:t> mean zero error. More interesting is </a:t>
            </a:r>
            <a:r>
              <a:rPr lang="en-US" i="1" dirty="0"/>
              <a:t>conditional </a:t>
            </a:r>
            <a:r>
              <a:rPr lang="en-US" i="0" dirty="0"/>
              <a:t>average error—are there things our model is missing?</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3227714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backdoor! We’ll return to DAGs in a few lectures. </a:t>
            </a:r>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468181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a:t>
            </a:fld>
            <a:endParaRPr lang="en-US"/>
          </a:p>
        </p:txBody>
      </p:sp>
    </p:spTree>
    <p:extLst>
      <p:ext uri="{BB962C8B-B14F-4D97-AF65-F5344CB8AC3E}">
        <p14:creationId xmlns:p14="http://schemas.microsoft.com/office/powerpoint/2010/main" val="14484505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DAG, epsilon should not have a line from or to x – the consequence is that there’s no other randomness left in the pathway between x and y</a:t>
            </a:r>
          </a:p>
        </p:txBody>
      </p:sp>
      <p:sp>
        <p:nvSpPr>
          <p:cNvPr id="4" name="Slide Number Placeholder 3"/>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6338668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you would use linear properties of expectations, etc. </a:t>
            </a:r>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409656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Residual and error term are different – you don’t pin down or estimate the value of real randomness; you take it as given in the data and create the residual to be minimized. Go to R just for the model and the summary, then come back for next slide to talk about interpretation</a:t>
            </a:r>
          </a:p>
        </p:txBody>
      </p:sp>
      <p:sp>
        <p:nvSpPr>
          <p:cNvPr id="4" name="Slide Number Placeholder 3"/>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35662037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shouldn’t we predict outside the sample? Look at our figure here and talk about extrapolation</a:t>
            </a:r>
          </a:p>
        </p:txBody>
      </p:sp>
      <p:sp>
        <p:nvSpPr>
          <p:cNvPr id="4" name="Slide Number Placeholder 3"/>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37346031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and 2 are very commonly conflated but they are </a:t>
            </a:r>
            <a:r>
              <a:rPr lang="en-US" b="1" dirty="0"/>
              <a:t>not </a:t>
            </a:r>
            <a:r>
              <a:rPr lang="en-US" b="0" dirty="0"/>
              <a:t>the same. SST is the total variation in outcome variable</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30835678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SSE is the fraction of the variation in y we capture in the regression</a:t>
            </a:r>
          </a:p>
        </p:txBody>
      </p:sp>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24205059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SSR is what’s left over </a:t>
            </a:r>
          </a:p>
        </p:txBody>
      </p:sp>
      <p:sp>
        <p:nvSpPr>
          <p:cNvPr id="4" name="Slide Number Placeholder 3"/>
          <p:cNvSpPr>
            <a:spLocks noGrp="1"/>
          </p:cNvSpPr>
          <p:nvPr>
            <p:ph type="sldNum" sz="quarter" idx="5"/>
          </p:nvPr>
        </p:nvSpPr>
        <p:spPr/>
        <p:txBody>
          <a:bodyPr/>
          <a:lstStyle/>
          <a:p>
            <a:fld id="{4AF79E1B-2C51-4B9B-8EA4-26DE9E345AFF}" type="slidenum">
              <a:rPr lang="en-US" smtClean="0"/>
              <a:t>30</a:t>
            </a:fld>
            <a:endParaRPr lang="en-US"/>
          </a:p>
        </p:txBody>
      </p:sp>
    </p:spTree>
    <p:extLst>
      <p:ext uri="{BB962C8B-B14F-4D97-AF65-F5344CB8AC3E}">
        <p14:creationId xmlns:p14="http://schemas.microsoft.com/office/powerpoint/2010/main" val="17137329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R2 is measuring something different than the strength of the causal relationship, it’s measuring predictive power or how much variation you are utilizing. These aren’t the same. </a:t>
            </a:r>
          </a:p>
        </p:txBody>
      </p:sp>
      <p:sp>
        <p:nvSpPr>
          <p:cNvPr id="4" name="Slide Number Placeholder 3"/>
          <p:cNvSpPr>
            <a:spLocks noGrp="1"/>
          </p:cNvSpPr>
          <p:nvPr>
            <p:ph type="sldNum" sz="quarter" idx="5"/>
          </p:nvPr>
        </p:nvSpPr>
        <p:spPr/>
        <p:txBody>
          <a:bodyPr/>
          <a:lstStyle/>
          <a:p>
            <a:fld id="{4AF79E1B-2C51-4B9B-8EA4-26DE9E345AFF}" type="slidenum">
              <a:rPr lang="en-US" smtClean="0"/>
              <a:t>32</a:t>
            </a:fld>
            <a:endParaRPr lang="en-US"/>
          </a:p>
        </p:txBody>
      </p:sp>
    </p:spTree>
    <p:extLst>
      <p:ext uri="{BB962C8B-B14F-4D97-AF65-F5344CB8AC3E}">
        <p14:creationId xmlns:p14="http://schemas.microsoft.com/office/powerpoint/2010/main" val="315684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can’t satisfy that mean independence assumption? Let’s add controls!</a:t>
            </a:r>
          </a:p>
        </p:txBody>
      </p:sp>
      <p:sp>
        <p:nvSpPr>
          <p:cNvPr id="4" name="Slide Number Placeholder 3"/>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41674547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a trick question – think back to our frameworks!</a:t>
            </a:r>
          </a:p>
        </p:txBody>
      </p:sp>
      <p:sp>
        <p:nvSpPr>
          <p:cNvPr id="4" name="Slide Number Placeholder 3"/>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727626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Notes on A4: don’t push due date back but just do parts (a) through (e)</a:t>
            </a:r>
          </a:p>
        </p:txBody>
      </p:sp>
      <p:sp>
        <p:nvSpPr>
          <p:cNvPr id="4" name="Slide Number Placeholder 3"/>
          <p:cNvSpPr>
            <a:spLocks noGrp="1"/>
          </p:cNvSpPr>
          <p:nvPr>
            <p:ph type="sldNum" sz="quarter" idx="5"/>
          </p:nvPr>
        </p:nvSpPr>
        <p:spPr/>
        <p:txBody>
          <a:bodyPr/>
          <a:lstStyle/>
          <a:p>
            <a:fld id="{4AF79E1B-2C51-4B9B-8EA4-26DE9E345AFF}" type="slidenum">
              <a:rPr lang="en-US" smtClean="0"/>
              <a:t>3</a:t>
            </a:fld>
            <a:endParaRPr lang="en-US"/>
          </a:p>
        </p:txBody>
      </p:sp>
    </p:spTree>
    <p:extLst>
      <p:ext uri="{BB962C8B-B14F-4D97-AF65-F5344CB8AC3E}">
        <p14:creationId xmlns:p14="http://schemas.microsoft.com/office/powerpoint/2010/main" val="14829865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recommend looking at this site in more detail – we’ll cover the high points here. Videos from Andrew can be opened full screen, talk through when we control for things in a DAG.</a:t>
            </a:r>
          </a:p>
        </p:txBody>
      </p:sp>
      <p:sp>
        <p:nvSpPr>
          <p:cNvPr id="4" name="Slide Number Placeholder 3"/>
          <p:cNvSpPr>
            <a:spLocks noGrp="1"/>
          </p:cNvSpPr>
          <p:nvPr>
            <p:ph type="sldNum" sz="quarter" idx="5"/>
          </p:nvPr>
        </p:nvSpPr>
        <p:spPr/>
        <p:txBody>
          <a:bodyPr/>
          <a:lstStyle/>
          <a:p>
            <a:fld id="{4AF79E1B-2C51-4B9B-8EA4-26DE9E345AFF}" type="slidenum">
              <a:rPr lang="en-US" smtClean="0"/>
              <a:t>36</a:t>
            </a:fld>
            <a:endParaRPr lang="en-US"/>
          </a:p>
        </p:txBody>
      </p:sp>
    </p:spTree>
    <p:extLst>
      <p:ext uri="{BB962C8B-B14F-4D97-AF65-F5344CB8AC3E}">
        <p14:creationId xmlns:p14="http://schemas.microsoft.com/office/powerpoint/2010/main" val="4903820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recommend looking at this site in more detail – we’ll cover the high points here. Videos from Andrew can be opened full screen, talk through when we control for things in a DAG.</a:t>
            </a:r>
          </a:p>
        </p:txBody>
      </p:sp>
      <p:sp>
        <p:nvSpPr>
          <p:cNvPr id="4" name="Slide Number Placeholder 3"/>
          <p:cNvSpPr>
            <a:spLocks noGrp="1"/>
          </p:cNvSpPr>
          <p:nvPr>
            <p:ph type="sldNum" sz="quarter" idx="5"/>
          </p:nvPr>
        </p:nvSpPr>
        <p:spPr/>
        <p:txBody>
          <a:bodyPr/>
          <a:lstStyle/>
          <a:p>
            <a:fld id="{4AF79E1B-2C51-4B9B-8EA4-26DE9E345AFF}" type="slidenum">
              <a:rPr lang="en-US" smtClean="0"/>
              <a:t>37</a:t>
            </a:fld>
            <a:endParaRPr lang="en-US"/>
          </a:p>
        </p:txBody>
      </p:sp>
    </p:spTree>
    <p:extLst>
      <p:ext uri="{BB962C8B-B14F-4D97-AF65-F5344CB8AC3E}">
        <p14:creationId xmlns:p14="http://schemas.microsoft.com/office/powerpoint/2010/main" val="18129044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 I’ve “health-</a:t>
            </a:r>
            <a:r>
              <a:rPr lang="en-US" dirty="0" err="1"/>
              <a:t>ized</a:t>
            </a:r>
            <a:r>
              <a:rPr lang="en-US" dirty="0"/>
              <a:t>” the example in the website here. Data here is a local physician’s practice, or health market. What does the line mean? What confounders might we be interested in here? </a:t>
            </a:r>
          </a:p>
        </p:txBody>
      </p:sp>
      <p:sp>
        <p:nvSpPr>
          <p:cNvPr id="4" name="Slide Number Placeholder 3"/>
          <p:cNvSpPr>
            <a:spLocks noGrp="1"/>
          </p:cNvSpPr>
          <p:nvPr>
            <p:ph type="sldNum" sz="quarter" idx="5"/>
          </p:nvPr>
        </p:nvSpPr>
        <p:spPr/>
        <p:txBody>
          <a:bodyPr/>
          <a:lstStyle/>
          <a:p>
            <a:fld id="{4AF79E1B-2C51-4B9B-8EA4-26DE9E345AFF}" type="slidenum">
              <a:rPr lang="en-US" smtClean="0"/>
              <a:t>38</a:t>
            </a:fld>
            <a:endParaRPr lang="en-US"/>
          </a:p>
        </p:txBody>
      </p:sp>
    </p:spTree>
    <p:extLst>
      <p:ext uri="{BB962C8B-B14F-4D97-AF65-F5344CB8AC3E}">
        <p14:creationId xmlns:p14="http://schemas.microsoft.com/office/powerpoint/2010/main" val="40140493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 there’s a strong relationship here! What does that mean for our initial assessment? We have violated the assumption that E(</a:t>
            </a:r>
            <a:r>
              <a:rPr lang="en-US" dirty="0" err="1"/>
              <a:t>eps|x</a:t>
            </a:r>
            <a:r>
              <a:rPr lang="en-US" dirty="0"/>
              <a:t>)=0 given that we relegated education to epsilon </a:t>
            </a:r>
          </a:p>
        </p:txBody>
      </p:sp>
      <p:sp>
        <p:nvSpPr>
          <p:cNvPr id="4" name="Slide Number Placeholder 3"/>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12611107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move education out of the error term and correct for this correlation</a:t>
            </a:r>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1790388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Ignore the axes here. </a:t>
            </a:r>
          </a:p>
        </p:txBody>
      </p:sp>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31554550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how this works in R</a:t>
            </a:r>
          </a:p>
        </p:txBody>
      </p:sp>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29542535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through this – what is a collider/post-treatment (something like controlling for occupation to assess gender wage gap). Think about Andrew’s videos!</a:t>
            </a:r>
          </a:p>
        </p:txBody>
      </p:sp>
      <p:sp>
        <p:nvSpPr>
          <p:cNvPr id="4" name="Slide Number Placeholder 3"/>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23810579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0" dirty="0"/>
                  <a:t>As we move into each method, I’ll try to give a “like the pros” section that talks about practical tips (coding, data structure, what goes in the paper, etc.)</a:t>
                </a:r>
                <a:endParaRPr lang="en-US" sz="1200"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32010217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carefully about what type of standard errors you have. Tables should be self-contained, so that there are notes explaining what each model is, the types of </a:t>
            </a:r>
            <a:r>
              <a:rPr lang="en-US" dirty="0" err="1"/>
              <a:t>Ses</a:t>
            </a:r>
            <a:r>
              <a:rPr lang="en-US" dirty="0"/>
              <a:t>, etc. </a:t>
            </a:r>
          </a:p>
        </p:txBody>
      </p:sp>
      <p:sp>
        <p:nvSpPr>
          <p:cNvPr id="4" name="Slide Number Placeholder 3"/>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3606336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B3BCF-7AD4-B836-C06C-747F471C81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27CFE8-BF85-6702-C7BC-748DF1664D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8CDA91-1185-395C-8B09-56611B91ED90}"/>
              </a:ext>
            </a:extLst>
          </p:cNvPr>
          <p:cNvSpPr>
            <a:spLocks noGrp="1"/>
          </p:cNvSpPr>
          <p:nvPr>
            <p:ph type="body" idx="1"/>
          </p:nvPr>
        </p:nvSpPr>
        <p:spPr/>
        <p:txBody>
          <a:bodyPr/>
          <a:lstStyle/>
          <a:p>
            <a:r>
              <a:rPr lang="en-US" dirty="0"/>
              <a:t>What’s the main issue with multiple tests?</a:t>
            </a:r>
          </a:p>
        </p:txBody>
      </p:sp>
      <p:sp>
        <p:nvSpPr>
          <p:cNvPr id="4" name="Slide Number Placeholder 3">
            <a:extLst>
              <a:ext uri="{FF2B5EF4-FFF2-40B4-BE49-F238E27FC236}">
                <a16:creationId xmlns:a16="http://schemas.microsoft.com/office/drawing/2014/main" id="{EA3F6DA3-00D6-CBD5-A28A-00209B742438}"/>
              </a:ext>
            </a:extLst>
          </p:cNvPr>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7471834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generally </a:t>
            </a:r>
            <a:r>
              <a:rPr lang="en-CA" i="1" dirty="0"/>
              <a:t>don’t </a:t>
            </a:r>
            <a:r>
              <a:rPr lang="en-CA" i="0" dirty="0"/>
              <a:t>interpret incidental coefficients on control variables – these don’t have a causal interpretation in your approach! You wrote a regression to identify a certain causal pathway, so the parameter you get on a backdoor path isn’t the causal effect of that path (see </a:t>
            </a:r>
            <a:r>
              <a:rPr lang="en-CA" i="0" dirty="0" err="1"/>
              <a:t>Hunermund</a:t>
            </a:r>
            <a:r>
              <a:rPr lang="en-CA" i="0" dirty="0"/>
              <a:t> and Louw in </a:t>
            </a:r>
            <a:r>
              <a:rPr lang="en-CA" i="0" dirty="0" err="1"/>
              <a:t>Github</a:t>
            </a:r>
            <a:r>
              <a:rPr lang="en-CA" i="0"/>
              <a:t> repo). </a:t>
            </a:r>
            <a:endParaRPr lang="en-CA"/>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34953030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3041675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Hopefully, the law of large numbers kicks in – how do we know it does? Think back to our MC simulation from last time. </a:t>
            </a:r>
          </a:p>
        </p:txBody>
      </p:sp>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18775019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12412269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 null world like in our example? A1Cs don’t affect hospitalizations at all. Each simulation is a random draw of data in a null world – no effect exists. </a:t>
            </a:r>
          </a:p>
        </p:txBody>
      </p:sp>
      <p:sp>
        <p:nvSpPr>
          <p:cNvPr id="4" name="Slide Number Placeholder 3"/>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6480646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this is our estimated slope (after controlling) – this is unlikely given a bunch of random null worlds (the exact level of unlikeliness is the p-value)</a:t>
            </a:r>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4266582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Language here – normally distributed with a mean and variance. Note that variance diminishes with N, and that true sigma^2 is a population parameter that is unknown to us (just like true beta)</a:t>
            </a:r>
          </a:p>
        </p:txBody>
      </p:sp>
      <p:sp>
        <p:nvSpPr>
          <p:cNvPr id="4" name="Slide Number Placeholder 3"/>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39908358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our data grows, our estimate is centered around the truth – the more data, the more </a:t>
            </a:r>
            <a:r>
              <a:rPr lang="en-US" b="1" dirty="0"/>
              <a:t>precise </a:t>
            </a:r>
            <a:r>
              <a:rPr lang="en-US" b="0" dirty="0"/>
              <a:t>that estimate is.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13478746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our data grows, our estimate is centered around the truth – the more data, the more </a:t>
            </a:r>
            <a:r>
              <a:rPr lang="en-US" b="1" dirty="0"/>
              <a:t>precise </a:t>
            </a:r>
            <a:r>
              <a:rPr lang="en-US" b="0" dirty="0"/>
              <a:t>that estimate is. We won’t go over the VCE because we don’t want to get bogged down in linear algebra, but the matrix contains estimated variance and covariance parameters for each coefficient; standard error is the square root of the diagonal.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35444623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Is unknown</a:t>
            </a:r>
          </a:p>
        </p:txBody>
      </p:sp>
      <p:sp>
        <p:nvSpPr>
          <p:cNvPr id="4" name="Slide Number Placeholder 3"/>
          <p:cNvSpPr>
            <a:spLocks noGrp="1"/>
          </p:cNvSpPr>
          <p:nvPr>
            <p:ph type="sldNum" sz="quarter" idx="5"/>
          </p:nvPr>
        </p:nvSpPr>
        <p:spPr/>
        <p:txBody>
          <a:bodyPr/>
          <a:lstStyle/>
          <a:p>
            <a:fld id="{4AF79E1B-2C51-4B9B-8EA4-26DE9E345AFF}" type="slidenum">
              <a:rPr lang="en-US" smtClean="0"/>
              <a:t>60</a:t>
            </a:fld>
            <a:endParaRPr lang="en-US"/>
          </a:p>
        </p:txBody>
      </p:sp>
    </p:spTree>
    <p:extLst>
      <p:ext uri="{BB962C8B-B14F-4D97-AF65-F5344CB8AC3E}">
        <p14:creationId xmlns:p14="http://schemas.microsoft.com/office/powerpoint/2010/main" val="3515220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63D5D-0806-EAEC-DF47-5A9D66E19D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502D7E-8EA0-92DA-D458-E1051BB7D6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C28DDB-C78A-ADE6-6163-53D233CA9809}"/>
              </a:ext>
            </a:extLst>
          </p:cNvPr>
          <p:cNvSpPr>
            <a:spLocks noGrp="1"/>
          </p:cNvSpPr>
          <p:nvPr>
            <p:ph type="body" idx="1"/>
          </p:nvPr>
        </p:nvSpPr>
        <p:spPr/>
        <p:txBody>
          <a:bodyPr/>
          <a:lstStyle/>
          <a:p>
            <a:r>
              <a:rPr lang="en-US" dirty="0"/>
              <a:t>What’s the main issue with multiple tests?</a:t>
            </a:r>
          </a:p>
        </p:txBody>
      </p:sp>
      <p:sp>
        <p:nvSpPr>
          <p:cNvPr id="4" name="Slide Number Placeholder 3">
            <a:extLst>
              <a:ext uri="{FF2B5EF4-FFF2-40B4-BE49-F238E27FC236}">
                <a16:creationId xmlns:a16="http://schemas.microsoft.com/office/drawing/2014/main" id="{D29595C9-5EF1-04AE-3F91-105F3D62C7F9}"/>
              </a:ext>
            </a:extLst>
          </p:cNvPr>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12254101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null hypothesis is our simulated world. </a:t>
            </a:r>
          </a:p>
        </p:txBody>
      </p:sp>
      <p:sp>
        <p:nvSpPr>
          <p:cNvPr id="4" name="Slide Number Placeholder 3"/>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38169789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11469253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more about this in a minute after regression tables. </a:t>
            </a:r>
          </a:p>
        </p:txBody>
      </p:sp>
      <p:sp>
        <p:nvSpPr>
          <p:cNvPr id="4" name="Slide Number Placeholder 3"/>
          <p:cNvSpPr>
            <a:spLocks noGrp="1"/>
          </p:cNvSpPr>
          <p:nvPr>
            <p:ph type="sldNum" sz="quarter" idx="5"/>
          </p:nvPr>
        </p:nvSpPr>
        <p:spPr/>
        <p:txBody>
          <a:bodyPr/>
          <a:lstStyle/>
          <a:p>
            <a:fld id="{4AF79E1B-2C51-4B9B-8EA4-26DE9E345AFF}" type="slidenum">
              <a:rPr lang="en-US" smtClean="0"/>
              <a:t>65</a:t>
            </a:fld>
            <a:endParaRPr lang="en-US"/>
          </a:p>
        </p:txBody>
      </p:sp>
    </p:spTree>
    <p:extLst>
      <p:ext uri="{BB962C8B-B14F-4D97-AF65-F5344CB8AC3E}">
        <p14:creationId xmlns:p14="http://schemas.microsoft.com/office/powerpoint/2010/main" val="42033796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Break here? </a:t>
                </a:r>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66</a:t>
            </a:fld>
            <a:endParaRPr lang="en-US"/>
          </a:p>
        </p:txBody>
      </p:sp>
    </p:spTree>
    <p:extLst>
      <p:ext uri="{BB962C8B-B14F-4D97-AF65-F5344CB8AC3E}">
        <p14:creationId xmlns:p14="http://schemas.microsoft.com/office/powerpoint/2010/main" val="9184616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Continuous and discrete – we’ll talk about different interpretation of effects here, and more next time. Examples of discrete variables: </a:t>
            </a:r>
            <a:r>
              <a:rPr lang="en-US" sz="1200" dirty="0">
                <a:cs typeface="Times New Roman" panose="02020603050405020304" pitchFamily="18" charset="0"/>
              </a:rPr>
              <a:t>Racial, ethnic, gender group identification</a:t>
            </a:r>
          </a:p>
          <a:p>
            <a:pPr lvl="1"/>
            <a:r>
              <a:rPr lang="en-US" sz="1200" dirty="0">
                <a:cs typeface="Times New Roman" panose="02020603050405020304" pitchFamily="18" charset="0"/>
              </a:rPr>
              <a:t>Years of education, marriage, etc.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67</a:t>
            </a:fld>
            <a:endParaRPr lang="en-US"/>
          </a:p>
        </p:txBody>
      </p:sp>
    </p:spTree>
    <p:extLst>
      <p:ext uri="{BB962C8B-B14F-4D97-AF65-F5344CB8AC3E}">
        <p14:creationId xmlns:p14="http://schemas.microsoft.com/office/powerpoint/2010/main" val="22617387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Interpretation now relies on holding everything else in the regression constant – if this doesn’t work for what you want to know, need to rethink the design of the regression (e.g., interactions). Also think about causality in the context of FWL – we aren’t identifying causal pathways, we’re closing back doors! (This is model-based inference at its best, the whole regression focuses on one pathway in the DAG that you want). </a:t>
            </a:r>
          </a:p>
        </p:txBody>
      </p:sp>
      <p:sp>
        <p:nvSpPr>
          <p:cNvPr id="4" name="Slide Number Placeholder 3"/>
          <p:cNvSpPr>
            <a:spLocks noGrp="1"/>
          </p:cNvSpPr>
          <p:nvPr>
            <p:ph type="sldNum" sz="quarter" idx="5"/>
          </p:nvPr>
        </p:nvSpPr>
        <p:spPr/>
        <p:txBody>
          <a:bodyPr/>
          <a:lstStyle/>
          <a:p>
            <a:fld id="{4AF79E1B-2C51-4B9B-8EA4-26DE9E345AFF}" type="slidenum">
              <a:rPr lang="en-US" smtClean="0"/>
              <a:t>68</a:t>
            </a:fld>
            <a:endParaRPr lang="en-US"/>
          </a:p>
        </p:txBody>
      </p:sp>
    </p:spTree>
    <p:extLst>
      <p:ext uri="{BB962C8B-B14F-4D97-AF65-F5344CB8AC3E}">
        <p14:creationId xmlns:p14="http://schemas.microsoft.com/office/powerpoint/2010/main" val="22492538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about interpretation of dummy variables here, not in lecture 4</a:t>
            </a:r>
          </a:p>
        </p:txBody>
      </p:sp>
      <p:sp>
        <p:nvSpPr>
          <p:cNvPr id="4" name="Slide Number Placeholder 3"/>
          <p:cNvSpPr>
            <a:spLocks noGrp="1"/>
          </p:cNvSpPr>
          <p:nvPr>
            <p:ph type="sldNum" sz="quarter" idx="5"/>
          </p:nvPr>
        </p:nvSpPr>
        <p:spPr/>
        <p:txBody>
          <a:bodyPr/>
          <a:lstStyle/>
          <a:p>
            <a:fld id="{4AF79E1B-2C51-4B9B-8EA4-26DE9E345AFF}" type="slidenum">
              <a:rPr lang="en-US" smtClean="0"/>
              <a:t>69</a:t>
            </a:fld>
            <a:endParaRPr lang="en-US"/>
          </a:p>
        </p:txBody>
      </p:sp>
    </p:spTree>
    <p:extLst>
      <p:ext uri="{BB962C8B-B14F-4D97-AF65-F5344CB8AC3E}">
        <p14:creationId xmlns:p14="http://schemas.microsoft.com/office/powerpoint/2010/main" val="40756750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subscripts here</a:t>
            </a:r>
          </a:p>
        </p:txBody>
      </p:sp>
      <p:sp>
        <p:nvSpPr>
          <p:cNvPr id="4" name="Slide Number Placeholder 3"/>
          <p:cNvSpPr>
            <a:spLocks noGrp="1"/>
          </p:cNvSpPr>
          <p:nvPr>
            <p:ph type="sldNum" sz="quarter" idx="5"/>
          </p:nvPr>
        </p:nvSpPr>
        <p:spPr/>
        <p:txBody>
          <a:bodyPr/>
          <a:lstStyle/>
          <a:p>
            <a:fld id="{4AF79E1B-2C51-4B9B-8EA4-26DE9E345AFF}" type="slidenum">
              <a:rPr lang="en-US" smtClean="0"/>
              <a:t>70</a:t>
            </a:fld>
            <a:endParaRPr lang="en-US"/>
          </a:p>
        </p:txBody>
      </p:sp>
    </p:spTree>
    <p:extLst>
      <p:ext uri="{BB962C8B-B14F-4D97-AF65-F5344CB8AC3E}">
        <p14:creationId xmlns:p14="http://schemas.microsoft.com/office/powerpoint/2010/main" val="2679547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subscripts here</a:t>
            </a:r>
          </a:p>
        </p:txBody>
      </p:sp>
      <p:sp>
        <p:nvSpPr>
          <p:cNvPr id="4" name="Slide Number Placeholder 3"/>
          <p:cNvSpPr>
            <a:spLocks noGrp="1"/>
          </p:cNvSpPr>
          <p:nvPr>
            <p:ph type="sldNum" sz="quarter" idx="5"/>
          </p:nvPr>
        </p:nvSpPr>
        <p:spPr/>
        <p:txBody>
          <a:bodyPr/>
          <a:lstStyle/>
          <a:p>
            <a:fld id="{4AF79E1B-2C51-4B9B-8EA4-26DE9E345AFF}" type="slidenum">
              <a:rPr lang="en-US" smtClean="0"/>
              <a:t>71</a:t>
            </a:fld>
            <a:endParaRPr lang="en-US"/>
          </a:p>
        </p:txBody>
      </p:sp>
    </p:spTree>
    <p:extLst>
      <p:ext uri="{BB962C8B-B14F-4D97-AF65-F5344CB8AC3E}">
        <p14:creationId xmlns:p14="http://schemas.microsoft.com/office/powerpoint/2010/main" val="26154925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72</a:t>
            </a:fld>
            <a:endParaRPr lang="en-US"/>
          </a:p>
        </p:txBody>
      </p:sp>
    </p:spTree>
    <p:extLst>
      <p:ext uri="{BB962C8B-B14F-4D97-AF65-F5344CB8AC3E}">
        <p14:creationId xmlns:p14="http://schemas.microsoft.com/office/powerpoint/2010/main" val="1017538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C7770-E7D0-FDAD-BF9C-945D8A4BD7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05E057-772B-F2B7-48A6-00BA359683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889D15-9726-3D17-EC9D-5D29F31A907F}"/>
              </a:ext>
            </a:extLst>
          </p:cNvPr>
          <p:cNvSpPr>
            <a:spLocks noGrp="1"/>
          </p:cNvSpPr>
          <p:nvPr>
            <p:ph type="body" idx="1"/>
          </p:nvPr>
        </p:nvSpPr>
        <p:spPr/>
        <p:txBody>
          <a:bodyPr/>
          <a:lstStyle/>
          <a:p>
            <a:r>
              <a:rPr lang="en-US" dirty="0"/>
              <a:t>How do we interpret this table? What would you conclude? Should you vaccinate? But why shouldn’t you take this at face value? What would happen with a different sample?</a:t>
            </a:r>
          </a:p>
        </p:txBody>
      </p:sp>
      <p:sp>
        <p:nvSpPr>
          <p:cNvPr id="4" name="Slide Number Placeholder 3">
            <a:extLst>
              <a:ext uri="{FF2B5EF4-FFF2-40B4-BE49-F238E27FC236}">
                <a16:creationId xmlns:a16="http://schemas.microsoft.com/office/drawing/2014/main" id="{1658580C-E715-0B63-539A-B2351A45C841}"/>
              </a:ext>
            </a:extLst>
          </p:cNvPr>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33019130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world slope – does it seem to go through the points for Latin America? No! If we were to run a separate regression just on those points we’d get a different intercept. </a:t>
            </a:r>
          </a:p>
        </p:txBody>
      </p:sp>
      <p:sp>
        <p:nvSpPr>
          <p:cNvPr id="4" name="Slide Number Placeholder 3"/>
          <p:cNvSpPr>
            <a:spLocks noGrp="1"/>
          </p:cNvSpPr>
          <p:nvPr>
            <p:ph type="sldNum" sz="quarter" idx="5"/>
          </p:nvPr>
        </p:nvSpPr>
        <p:spPr/>
        <p:txBody>
          <a:bodyPr/>
          <a:lstStyle/>
          <a:p>
            <a:fld id="{4AF79E1B-2C51-4B9B-8EA4-26DE9E345AFF}" type="slidenum">
              <a:rPr lang="en-US" smtClean="0"/>
              <a:t>73</a:t>
            </a:fld>
            <a:endParaRPr lang="en-US"/>
          </a:p>
        </p:txBody>
      </p:sp>
    </p:spTree>
    <p:extLst>
      <p:ext uri="{BB962C8B-B14F-4D97-AF65-F5344CB8AC3E}">
        <p14:creationId xmlns:p14="http://schemas.microsoft.com/office/powerpoint/2010/main" val="6274326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add a dummy intercept! What’s the interpretation? Next time – talk about if we want the slope to vary across groups</a:t>
            </a:r>
          </a:p>
        </p:txBody>
      </p:sp>
      <p:sp>
        <p:nvSpPr>
          <p:cNvPr id="4" name="Slide Number Placeholder 3"/>
          <p:cNvSpPr>
            <a:spLocks noGrp="1"/>
          </p:cNvSpPr>
          <p:nvPr>
            <p:ph type="sldNum" sz="quarter" idx="5"/>
          </p:nvPr>
        </p:nvSpPr>
        <p:spPr/>
        <p:txBody>
          <a:bodyPr/>
          <a:lstStyle/>
          <a:p>
            <a:fld id="{4AF79E1B-2C51-4B9B-8EA4-26DE9E345AFF}" type="slidenum">
              <a:rPr lang="en-US" smtClean="0"/>
              <a:t>74</a:t>
            </a:fld>
            <a:endParaRPr lang="en-US"/>
          </a:p>
        </p:txBody>
      </p:sp>
    </p:spTree>
    <p:extLst>
      <p:ext uri="{BB962C8B-B14F-4D97-AF65-F5344CB8AC3E}">
        <p14:creationId xmlns:p14="http://schemas.microsoft.com/office/powerpoint/2010/main" val="36211646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Perfect </a:t>
            </a:r>
            <a:r>
              <a:rPr lang="en-US" dirty="0" err="1"/>
              <a:t>Multicolinearity</a:t>
            </a:r>
            <a:r>
              <a:rPr lang="en-US" dirty="0"/>
              <a:t> = multiple solutions (if true coefficient is +5 for urban, then could be +7, -2, or -10-,-15, etc.)</a:t>
            </a:r>
          </a:p>
        </p:txBody>
      </p:sp>
      <p:sp>
        <p:nvSpPr>
          <p:cNvPr id="4" name="Slide Number Placeholder 3"/>
          <p:cNvSpPr>
            <a:spLocks noGrp="1"/>
          </p:cNvSpPr>
          <p:nvPr>
            <p:ph type="sldNum" sz="quarter" idx="5"/>
          </p:nvPr>
        </p:nvSpPr>
        <p:spPr/>
        <p:txBody>
          <a:bodyPr/>
          <a:lstStyle/>
          <a:p>
            <a:fld id="{4AF79E1B-2C51-4B9B-8EA4-26DE9E345AFF}" type="slidenum">
              <a:rPr lang="en-US" smtClean="0"/>
              <a:t>75</a:t>
            </a:fld>
            <a:endParaRPr lang="en-US"/>
          </a:p>
        </p:txBody>
      </p:sp>
    </p:spTree>
    <p:extLst>
      <p:ext uri="{BB962C8B-B14F-4D97-AF65-F5344CB8AC3E}">
        <p14:creationId xmlns:p14="http://schemas.microsoft.com/office/powerpoint/2010/main" val="21322793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Perfect </a:t>
            </a:r>
            <a:r>
              <a:rPr lang="en-US" dirty="0" err="1"/>
              <a:t>Multicolinearity</a:t>
            </a:r>
            <a:r>
              <a:rPr lang="en-US" dirty="0"/>
              <a:t> = multiple solutions (if true coefficient is +5 for urban, then could be +7, -2, or -10-,-15, etc.)</a:t>
            </a:r>
          </a:p>
        </p:txBody>
      </p:sp>
      <p:sp>
        <p:nvSpPr>
          <p:cNvPr id="4" name="Slide Number Placeholder 3"/>
          <p:cNvSpPr>
            <a:spLocks noGrp="1"/>
          </p:cNvSpPr>
          <p:nvPr>
            <p:ph type="sldNum" sz="quarter" idx="5"/>
          </p:nvPr>
        </p:nvSpPr>
        <p:spPr/>
        <p:txBody>
          <a:bodyPr/>
          <a:lstStyle/>
          <a:p>
            <a:fld id="{4AF79E1B-2C51-4B9B-8EA4-26DE9E345AFF}" type="slidenum">
              <a:rPr lang="en-US" smtClean="0"/>
              <a:t>76</a:t>
            </a:fld>
            <a:endParaRPr lang="en-US"/>
          </a:p>
        </p:txBody>
      </p:sp>
    </p:spTree>
    <p:extLst>
      <p:ext uri="{BB962C8B-B14F-4D97-AF65-F5344CB8AC3E}">
        <p14:creationId xmlns:p14="http://schemas.microsoft.com/office/powerpoint/2010/main" val="658944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subscripts here</a:t>
            </a:r>
          </a:p>
        </p:txBody>
      </p:sp>
      <p:sp>
        <p:nvSpPr>
          <p:cNvPr id="4" name="Slide Number Placeholder 3"/>
          <p:cNvSpPr>
            <a:spLocks noGrp="1"/>
          </p:cNvSpPr>
          <p:nvPr>
            <p:ph type="sldNum" sz="quarter" idx="5"/>
          </p:nvPr>
        </p:nvSpPr>
        <p:spPr/>
        <p:txBody>
          <a:bodyPr/>
          <a:lstStyle/>
          <a:p>
            <a:fld id="{4AF79E1B-2C51-4B9B-8EA4-26DE9E345AFF}" type="slidenum">
              <a:rPr lang="en-US" smtClean="0"/>
              <a:t>77</a:t>
            </a:fld>
            <a:endParaRPr lang="en-US"/>
          </a:p>
        </p:txBody>
      </p:sp>
    </p:spTree>
    <p:extLst>
      <p:ext uri="{BB962C8B-B14F-4D97-AF65-F5344CB8AC3E}">
        <p14:creationId xmlns:p14="http://schemas.microsoft.com/office/powerpoint/2010/main" val="19498490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Interpretation – start from bottom with “reference category”</a:t>
            </a:r>
          </a:p>
        </p:txBody>
      </p:sp>
      <p:sp>
        <p:nvSpPr>
          <p:cNvPr id="4" name="Slide Number Placeholder 3"/>
          <p:cNvSpPr>
            <a:spLocks noGrp="1"/>
          </p:cNvSpPr>
          <p:nvPr>
            <p:ph type="sldNum" sz="quarter" idx="5"/>
          </p:nvPr>
        </p:nvSpPr>
        <p:spPr/>
        <p:txBody>
          <a:bodyPr/>
          <a:lstStyle/>
          <a:p>
            <a:fld id="{4AF79E1B-2C51-4B9B-8EA4-26DE9E345AFF}" type="slidenum">
              <a:rPr lang="en-US" smtClean="0"/>
              <a:t>78</a:t>
            </a:fld>
            <a:endParaRPr lang="en-US"/>
          </a:p>
        </p:txBody>
      </p:sp>
    </p:spTree>
    <p:extLst>
      <p:ext uri="{BB962C8B-B14F-4D97-AF65-F5344CB8AC3E}">
        <p14:creationId xmlns:p14="http://schemas.microsoft.com/office/powerpoint/2010/main" val="10823989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about to talk about significance in next section, so we can return to this. </a:t>
            </a:r>
          </a:p>
        </p:txBody>
      </p:sp>
      <p:sp>
        <p:nvSpPr>
          <p:cNvPr id="4" name="Slide Number Placeholder 3"/>
          <p:cNvSpPr>
            <a:spLocks noGrp="1"/>
          </p:cNvSpPr>
          <p:nvPr>
            <p:ph type="sldNum" sz="quarter" idx="5"/>
          </p:nvPr>
        </p:nvSpPr>
        <p:spPr/>
        <p:txBody>
          <a:bodyPr/>
          <a:lstStyle/>
          <a:p>
            <a:fld id="{4AF79E1B-2C51-4B9B-8EA4-26DE9E345AFF}" type="slidenum">
              <a:rPr lang="en-US" smtClean="0"/>
              <a:t>79</a:t>
            </a:fld>
            <a:endParaRPr lang="en-US"/>
          </a:p>
        </p:txBody>
      </p:sp>
    </p:spTree>
    <p:extLst>
      <p:ext uri="{BB962C8B-B14F-4D97-AF65-F5344CB8AC3E}">
        <p14:creationId xmlns:p14="http://schemas.microsoft.com/office/powerpoint/2010/main" val="19367876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about linear and nonlinear transformations</a:t>
            </a:r>
          </a:p>
        </p:txBody>
      </p:sp>
      <p:sp>
        <p:nvSpPr>
          <p:cNvPr id="4" name="Slide Number Placeholder 3"/>
          <p:cNvSpPr>
            <a:spLocks noGrp="1"/>
          </p:cNvSpPr>
          <p:nvPr>
            <p:ph type="sldNum" sz="quarter" idx="5"/>
          </p:nvPr>
        </p:nvSpPr>
        <p:spPr/>
        <p:txBody>
          <a:bodyPr/>
          <a:lstStyle/>
          <a:p>
            <a:fld id="{4AF79E1B-2C51-4B9B-8EA4-26DE9E345AFF}" type="slidenum">
              <a:rPr lang="en-US" smtClean="0"/>
              <a:t>80</a:t>
            </a:fld>
            <a:endParaRPr lang="en-US"/>
          </a:p>
        </p:txBody>
      </p:sp>
    </p:spTree>
    <p:extLst>
      <p:ext uri="{BB962C8B-B14F-4D97-AF65-F5344CB8AC3E}">
        <p14:creationId xmlns:p14="http://schemas.microsoft.com/office/powerpoint/2010/main" val="40217468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Logistics: randomly assigned groups. </a:t>
            </a:r>
          </a:p>
        </p:txBody>
      </p:sp>
      <p:sp>
        <p:nvSpPr>
          <p:cNvPr id="4" name="Slide Number Placeholder 3"/>
          <p:cNvSpPr>
            <a:spLocks noGrp="1"/>
          </p:cNvSpPr>
          <p:nvPr>
            <p:ph type="sldNum" sz="quarter" idx="5"/>
          </p:nvPr>
        </p:nvSpPr>
        <p:spPr/>
        <p:txBody>
          <a:bodyPr/>
          <a:lstStyle/>
          <a:p>
            <a:fld id="{4AF79E1B-2C51-4B9B-8EA4-26DE9E345AFF}" type="slidenum">
              <a:rPr lang="en-US" smtClean="0"/>
              <a:t>81</a:t>
            </a:fld>
            <a:endParaRPr lang="en-US"/>
          </a:p>
        </p:txBody>
      </p:sp>
    </p:spTree>
    <p:extLst>
      <p:ext uri="{BB962C8B-B14F-4D97-AF65-F5344CB8AC3E}">
        <p14:creationId xmlns:p14="http://schemas.microsoft.com/office/powerpoint/2010/main" val="28536512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B65E6-2C42-3200-AB36-2EAA6D3D31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CA80F6-4EBD-2904-B6E0-53A5AC9AE8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807374-4F0E-2896-AB25-171FF43B281E}"/>
              </a:ext>
            </a:extLst>
          </p:cNvPr>
          <p:cNvSpPr>
            <a:spLocks noGrp="1"/>
          </p:cNvSpPr>
          <p:nvPr>
            <p:ph type="body" idx="1"/>
          </p:nvPr>
        </p:nvSpPr>
        <p:spPr/>
        <p:txBody>
          <a:bodyPr/>
          <a:lstStyle/>
          <a:p>
            <a:r>
              <a:rPr lang="en-US" dirty="0"/>
              <a:t>Logistics: randomly assigned groups. </a:t>
            </a:r>
          </a:p>
        </p:txBody>
      </p:sp>
      <p:sp>
        <p:nvSpPr>
          <p:cNvPr id="4" name="Slide Number Placeholder 3">
            <a:extLst>
              <a:ext uri="{FF2B5EF4-FFF2-40B4-BE49-F238E27FC236}">
                <a16:creationId xmlns:a16="http://schemas.microsoft.com/office/drawing/2014/main" id="{603BDC12-216F-7389-7B21-3BB8A556C39B}"/>
              </a:ext>
            </a:extLst>
          </p:cNvPr>
          <p:cNvSpPr>
            <a:spLocks noGrp="1"/>
          </p:cNvSpPr>
          <p:nvPr>
            <p:ph type="sldNum" sz="quarter" idx="5"/>
          </p:nvPr>
        </p:nvSpPr>
        <p:spPr/>
        <p:txBody>
          <a:bodyPr/>
          <a:lstStyle/>
          <a:p>
            <a:fld id="{4AF79E1B-2C51-4B9B-8EA4-26DE9E345AFF}" type="slidenum">
              <a:rPr lang="en-US" smtClean="0"/>
              <a:t>82</a:t>
            </a:fld>
            <a:endParaRPr lang="en-US"/>
          </a:p>
        </p:txBody>
      </p:sp>
    </p:spTree>
    <p:extLst>
      <p:ext uri="{BB962C8B-B14F-4D97-AF65-F5344CB8AC3E}">
        <p14:creationId xmlns:p14="http://schemas.microsoft.com/office/powerpoint/2010/main" val="3303700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3F736F-0089-1B5F-AE6E-F9147AEDC7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76A780-94DA-4C9A-80CE-DB68398B7A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FA3693-5D01-DEEA-3DBA-91D8941E880E}"/>
              </a:ext>
            </a:extLst>
          </p:cNvPr>
          <p:cNvSpPr>
            <a:spLocks noGrp="1"/>
          </p:cNvSpPr>
          <p:nvPr>
            <p:ph type="body" idx="1"/>
          </p:nvPr>
        </p:nvSpPr>
        <p:spPr/>
        <p:txBody>
          <a:bodyPr/>
          <a:lstStyle/>
          <a:p>
            <a:r>
              <a:rPr lang="en-US" dirty="0"/>
              <a:t>Just quick intuition here. Turtles all the way down!</a:t>
            </a:r>
          </a:p>
        </p:txBody>
      </p:sp>
      <p:sp>
        <p:nvSpPr>
          <p:cNvPr id="4" name="Slide Number Placeholder 3">
            <a:extLst>
              <a:ext uri="{FF2B5EF4-FFF2-40B4-BE49-F238E27FC236}">
                <a16:creationId xmlns:a16="http://schemas.microsoft.com/office/drawing/2014/main" id="{9EBC444B-3729-F0B9-E4CD-11A11EE305AD}"/>
              </a:ext>
            </a:extLst>
          </p:cNvPr>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791289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728E9-7F2E-CD31-D0A9-FA2F5AF5ED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F598B8-54B6-99F8-1F77-2EBE3323B8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7282D1-F98E-AF76-3D43-F6DAFA847508}"/>
              </a:ext>
            </a:extLst>
          </p:cNvPr>
          <p:cNvSpPr>
            <a:spLocks noGrp="1"/>
          </p:cNvSpPr>
          <p:nvPr>
            <p:ph type="body" idx="1"/>
          </p:nvPr>
        </p:nvSpPr>
        <p:spPr/>
        <p:txBody>
          <a:bodyPr/>
          <a:lstStyle/>
          <a:p>
            <a:r>
              <a:rPr lang="en-US" dirty="0"/>
              <a:t>First – linear transformations are easy! We can just scale by units directly (what is our unit of observation?) </a:t>
            </a:r>
          </a:p>
          <a:p>
            <a:r>
              <a:rPr lang="en-US" dirty="0"/>
              <a:t>This is directly related to the idea that if beta is the ME of 1, then the ME of 100 is 100*beta. May come in useful for your homework assignment – feel free to rescale variables as desired. </a:t>
            </a:r>
          </a:p>
        </p:txBody>
      </p:sp>
      <p:sp>
        <p:nvSpPr>
          <p:cNvPr id="4" name="Slide Number Placeholder 3">
            <a:extLst>
              <a:ext uri="{FF2B5EF4-FFF2-40B4-BE49-F238E27FC236}">
                <a16:creationId xmlns:a16="http://schemas.microsoft.com/office/drawing/2014/main" id="{64F745D2-6079-98A5-A945-09898611F189}"/>
              </a:ext>
            </a:extLst>
          </p:cNvPr>
          <p:cNvSpPr>
            <a:spLocks noGrp="1"/>
          </p:cNvSpPr>
          <p:nvPr>
            <p:ph type="sldNum" sz="quarter" idx="5"/>
          </p:nvPr>
        </p:nvSpPr>
        <p:spPr/>
        <p:txBody>
          <a:bodyPr/>
          <a:lstStyle/>
          <a:p>
            <a:fld id="{4AF79E1B-2C51-4B9B-8EA4-26DE9E345AFF}" type="slidenum">
              <a:rPr lang="en-US" smtClean="0"/>
              <a:t>83</a:t>
            </a:fld>
            <a:endParaRPr lang="en-US"/>
          </a:p>
        </p:txBody>
      </p:sp>
    </p:spTree>
    <p:extLst>
      <p:ext uri="{BB962C8B-B14F-4D97-AF65-F5344CB8AC3E}">
        <p14:creationId xmlns:p14="http://schemas.microsoft.com/office/powerpoint/2010/main" val="7692540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each point is a state; do we want all states to be counted equally in our regression? </a:t>
            </a:r>
          </a:p>
        </p:txBody>
      </p:sp>
      <p:sp>
        <p:nvSpPr>
          <p:cNvPr id="4" name="Slide Number Placeholder 3"/>
          <p:cNvSpPr>
            <a:spLocks noGrp="1"/>
          </p:cNvSpPr>
          <p:nvPr>
            <p:ph type="sldNum" sz="quarter" idx="5"/>
          </p:nvPr>
        </p:nvSpPr>
        <p:spPr/>
        <p:txBody>
          <a:bodyPr/>
          <a:lstStyle/>
          <a:p>
            <a:fld id="{4AF79E1B-2C51-4B9B-8EA4-26DE9E345AFF}" type="slidenum">
              <a:rPr lang="en-US" smtClean="0"/>
              <a:t>84</a:t>
            </a:fld>
            <a:endParaRPr lang="en-US"/>
          </a:p>
        </p:txBody>
      </p:sp>
    </p:spTree>
    <p:extLst>
      <p:ext uri="{BB962C8B-B14F-4D97-AF65-F5344CB8AC3E}">
        <p14:creationId xmlns:p14="http://schemas.microsoft.com/office/powerpoint/2010/main" val="7572135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without smoothing</a:t>
            </a:r>
          </a:p>
        </p:txBody>
      </p:sp>
      <p:sp>
        <p:nvSpPr>
          <p:cNvPr id="4" name="Slide Number Placeholder 3"/>
          <p:cNvSpPr>
            <a:spLocks noGrp="1"/>
          </p:cNvSpPr>
          <p:nvPr>
            <p:ph type="sldNum" sz="quarter" idx="5"/>
          </p:nvPr>
        </p:nvSpPr>
        <p:spPr/>
        <p:txBody>
          <a:bodyPr/>
          <a:lstStyle/>
          <a:p>
            <a:fld id="{4AF79E1B-2C51-4B9B-8EA4-26DE9E345AFF}" type="slidenum">
              <a:rPr lang="en-US" smtClean="0"/>
              <a:t>85</a:t>
            </a:fld>
            <a:endParaRPr lang="en-US"/>
          </a:p>
        </p:txBody>
      </p:sp>
    </p:spTree>
    <p:extLst>
      <p:ext uri="{BB962C8B-B14F-4D97-AF65-F5344CB8AC3E}">
        <p14:creationId xmlns:p14="http://schemas.microsoft.com/office/powerpoint/2010/main" val="133811044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causes the differences here? </a:t>
            </a:r>
          </a:p>
        </p:txBody>
      </p:sp>
      <p:sp>
        <p:nvSpPr>
          <p:cNvPr id="4" name="Slide Number Placeholder 3"/>
          <p:cNvSpPr>
            <a:spLocks noGrp="1"/>
          </p:cNvSpPr>
          <p:nvPr>
            <p:ph type="sldNum" sz="quarter" idx="5"/>
          </p:nvPr>
        </p:nvSpPr>
        <p:spPr/>
        <p:txBody>
          <a:bodyPr/>
          <a:lstStyle/>
          <a:p>
            <a:fld id="{4AF79E1B-2C51-4B9B-8EA4-26DE9E345AFF}" type="slidenum">
              <a:rPr lang="en-US" smtClean="0"/>
              <a:t>86</a:t>
            </a:fld>
            <a:endParaRPr lang="en-US"/>
          </a:p>
        </p:txBody>
      </p:sp>
    </p:spTree>
    <p:extLst>
      <p:ext uri="{BB962C8B-B14F-4D97-AF65-F5344CB8AC3E}">
        <p14:creationId xmlns:p14="http://schemas.microsoft.com/office/powerpoint/2010/main" val="21171124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87</a:t>
            </a:fld>
            <a:endParaRPr lang="en-US"/>
          </a:p>
        </p:txBody>
      </p:sp>
    </p:spTree>
    <p:extLst>
      <p:ext uri="{BB962C8B-B14F-4D97-AF65-F5344CB8AC3E}">
        <p14:creationId xmlns:p14="http://schemas.microsoft.com/office/powerpoint/2010/main" val="10546907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88</a:t>
            </a:fld>
            <a:endParaRPr lang="en-US"/>
          </a:p>
        </p:txBody>
      </p:sp>
    </p:spTree>
    <p:extLst>
      <p:ext uri="{BB962C8B-B14F-4D97-AF65-F5344CB8AC3E}">
        <p14:creationId xmlns:p14="http://schemas.microsoft.com/office/powerpoint/2010/main" val="367662150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89</a:t>
            </a:fld>
            <a:endParaRPr lang="en-US"/>
          </a:p>
        </p:txBody>
      </p:sp>
    </p:spTree>
    <p:extLst>
      <p:ext uri="{BB962C8B-B14F-4D97-AF65-F5344CB8AC3E}">
        <p14:creationId xmlns:p14="http://schemas.microsoft.com/office/powerpoint/2010/main" val="28078037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Times New Roman" panose="02020603050405020304" pitchFamily="18" charset="0"/>
              </a:rPr>
              <a:t>Example: income distribution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90</a:t>
            </a:fld>
            <a:endParaRPr lang="en-US"/>
          </a:p>
        </p:txBody>
      </p:sp>
    </p:spTree>
    <p:extLst>
      <p:ext uri="{BB962C8B-B14F-4D97-AF65-F5344CB8AC3E}">
        <p14:creationId xmlns:p14="http://schemas.microsoft.com/office/powerpoint/2010/main" val="194256167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it mean to get selective with your data? That’s a bold move. </a:t>
            </a:r>
          </a:p>
        </p:txBody>
      </p:sp>
      <p:sp>
        <p:nvSpPr>
          <p:cNvPr id="4" name="Slide Number Placeholder 3"/>
          <p:cNvSpPr>
            <a:spLocks noGrp="1"/>
          </p:cNvSpPr>
          <p:nvPr>
            <p:ph type="sldNum" sz="quarter" idx="5"/>
          </p:nvPr>
        </p:nvSpPr>
        <p:spPr/>
        <p:txBody>
          <a:bodyPr/>
          <a:lstStyle/>
          <a:p>
            <a:fld id="{4AF79E1B-2C51-4B9B-8EA4-26DE9E345AFF}" type="slidenum">
              <a:rPr lang="en-US" smtClean="0"/>
              <a:t>91</a:t>
            </a:fld>
            <a:endParaRPr lang="en-US"/>
          </a:p>
        </p:txBody>
      </p:sp>
    </p:spTree>
    <p:extLst>
      <p:ext uri="{BB962C8B-B14F-4D97-AF65-F5344CB8AC3E}">
        <p14:creationId xmlns:p14="http://schemas.microsoft.com/office/powerpoint/2010/main" val="142582833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all about interpretation – what does it mean to interpret a single marginal effect if the distribution is wonky? Change from 10000 to 20000 annually versus change from 200000 to 210000</a:t>
            </a:r>
          </a:p>
        </p:txBody>
      </p:sp>
      <p:sp>
        <p:nvSpPr>
          <p:cNvPr id="4" name="Slide Number Placeholder 3"/>
          <p:cNvSpPr>
            <a:spLocks noGrp="1"/>
          </p:cNvSpPr>
          <p:nvPr>
            <p:ph type="sldNum" sz="quarter" idx="5"/>
          </p:nvPr>
        </p:nvSpPr>
        <p:spPr/>
        <p:txBody>
          <a:bodyPr/>
          <a:lstStyle/>
          <a:p>
            <a:fld id="{4AF79E1B-2C51-4B9B-8EA4-26DE9E345AFF}" type="slidenum">
              <a:rPr lang="en-US" smtClean="0"/>
              <a:t>92</a:t>
            </a:fld>
            <a:endParaRPr lang="en-US"/>
          </a:p>
        </p:txBody>
      </p:sp>
    </p:spTree>
    <p:extLst>
      <p:ext uri="{BB962C8B-B14F-4D97-AF65-F5344CB8AC3E}">
        <p14:creationId xmlns:p14="http://schemas.microsoft.com/office/powerpoint/2010/main" val="2259483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FA9E39-44BF-8135-4F11-C7D89FE717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F2FAFF-6191-E33D-50D5-22C5AE1967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2FD7C5-6DBE-7A7B-0288-C11044DD312A}"/>
              </a:ext>
            </a:extLst>
          </p:cNvPr>
          <p:cNvSpPr>
            <a:spLocks noGrp="1"/>
          </p:cNvSpPr>
          <p:nvPr>
            <p:ph type="body" idx="1"/>
          </p:nvPr>
        </p:nvSpPr>
        <p:spPr/>
        <p:txBody>
          <a:bodyPr/>
          <a:lstStyle/>
          <a:p>
            <a:r>
              <a:rPr lang="en-US" dirty="0"/>
              <a:t>Just quick intuition here. Turtles all the way down!</a:t>
            </a:r>
          </a:p>
        </p:txBody>
      </p:sp>
      <p:sp>
        <p:nvSpPr>
          <p:cNvPr id="4" name="Slide Number Placeholder 3">
            <a:extLst>
              <a:ext uri="{FF2B5EF4-FFF2-40B4-BE49-F238E27FC236}">
                <a16:creationId xmlns:a16="http://schemas.microsoft.com/office/drawing/2014/main" id="{601FA5D0-E566-1033-588B-E5F956BF38A3}"/>
              </a:ext>
            </a:extLst>
          </p:cNvPr>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40931046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93</a:t>
            </a:fld>
            <a:endParaRPr lang="en-US"/>
          </a:p>
        </p:txBody>
      </p:sp>
    </p:spTree>
    <p:extLst>
      <p:ext uri="{BB962C8B-B14F-4D97-AF65-F5344CB8AC3E}">
        <p14:creationId xmlns:p14="http://schemas.microsoft.com/office/powerpoint/2010/main" val="63686204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get this in a regression? Use the natural log! Do this on the board. </a:t>
            </a:r>
          </a:p>
        </p:txBody>
      </p:sp>
      <p:sp>
        <p:nvSpPr>
          <p:cNvPr id="4" name="Slide Number Placeholder 3"/>
          <p:cNvSpPr>
            <a:spLocks noGrp="1"/>
          </p:cNvSpPr>
          <p:nvPr>
            <p:ph type="sldNum" sz="quarter" idx="5"/>
          </p:nvPr>
        </p:nvSpPr>
        <p:spPr/>
        <p:txBody>
          <a:bodyPr/>
          <a:lstStyle/>
          <a:p>
            <a:fld id="{4AF79E1B-2C51-4B9B-8EA4-26DE9E345AFF}" type="slidenum">
              <a:rPr lang="en-US" smtClean="0"/>
              <a:t>94</a:t>
            </a:fld>
            <a:endParaRPr lang="en-US"/>
          </a:p>
        </p:txBody>
      </p:sp>
    </p:spTree>
    <p:extLst>
      <p:ext uri="{BB962C8B-B14F-4D97-AF65-F5344CB8AC3E}">
        <p14:creationId xmlns:p14="http://schemas.microsoft.com/office/powerpoint/2010/main" val="287323927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95</a:t>
            </a:fld>
            <a:endParaRPr lang="en-US"/>
          </a:p>
        </p:txBody>
      </p:sp>
    </p:spTree>
    <p:extLst>
      <p:ext uri="{BB962C8B-B14F-4D97-AF65-F5344CB8AC3E}">
        <p14:creationId xmlns:p14="http://schemas.microsoft.com/office/powerpoint/2010/main" val="340269457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96</a:t>
            </a:fld>
            <a:endParaRPr lang="en-US"/>
          </a:p>
        </p:txBody>
      </p:sp>
    </p:spTree>
    <p:extLst>
      <p:ext uri="{BB962C8B-B14F-4D97-AF65-F5344CB8AC3E}">
        <p14:creationId xmlns:p14="http://schemas.microsoft.com/office/powerpoint/2010/main" val="109134572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the same as before, but one of the variables is in percent and one is in levels – just depends which one you want</a:t>
            </a:r>
          </a:p>
        </p:txBody>
      </p:sp>
      <p:sp>
        <p:nvSpPr>
          <p:cNvPr id="4" name="Slide Number Placeholder 3"/>
          <p:cNvSpPr>
            <a:spLocks noGrp="1"/>
          </p:cNvSpPr>
          <p:nvPr>
            <p:ph type="sldNum" sz="quarter" idx="5"/>
          </p:nvPr>
        </p:nvSpPr>
        <p:spPr/>
        <p:txBody>
          <a:bodyPr/>
          <a:lstStyle/>
          <a:p>
            <a:fld id="{4AF79E1B-2C51-4B9B-8EA4-26DE9E345AFF}" type="slidenum">
              <a:rPr lang="en-US" smtClean="0"/>
              <a:t>97</a:t>
            </a:fld>
            <a:endParaRPr lang="en-US"/>
          </a:p>
        </p:txBody>
      </p:sp>
    </p:spTree>
    <p:extLst>
      <p:ext uri="{BB962C8B-B14F-4D97-AF65-F5344CB8AC3E}">
        <p14:creationId xmlns:p14="http://schemas.microsoft.com/office/powerpoint/2010/main" val="8385974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version where both are in percentages. </a:t>
            </a:r>
          </a:p>
        </p:txBody>
      </p:sp>
      <p:sp>
        <p:nvSpPr>
          <p:cNvPr id="4" name="Slide Number Placeholder 3"/>
          <p:cNvSpPr>
            <a:spLocks noGrp="1"/>
          </p:cNvSpPr>
          <p:nvPr>
            <p:ph type="sldNum" sz="quarter" idx="5"/>
          </p:nvPr>
        </p:nvSpPr>
        <p:spPr/>
        <p:txBody>
          <a:bodyPr/>
          <a:lstStyle/>
          <a:p>
            <a:fld id="{4AF79E1B-2C51-4B9B-8EA4-26DE9E345AFF}" type="slidenum">
              <a:rPr lang="en-US" smtClean="0"/>
              <a:t>98</a:t>
            </a:fld>
            <a:endParaRPr lang="en-US"/>
          </a:p>
        </p:txBody>
      </p:sp>
    </p:spTree>
    <p:extLst>
      <p:ext uri="{BB962C8B-B14F-4D97-AF65-F5344CB8AC3E}">
        <p14:creationId xmlns:p14="http://schemas.microsoft.com/office/powerpoint/2010/main" val="31467815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a:t>
            </a:r>
            <a:r>
              <a:rPr lang="en-US" sz="1200" dirty="0">
                <a:cs typeface="Times New Roman" panose="02020603050405020304" pitchFamily="18" charset="0"/>
              </a:rPr>
              <a:t>what is the effect of radiology on survival? Well that depends on different groups of cancer patients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100</a:t>
            </a:fld>
            <a:endParaRPr lang="en-US"/>
          </a:p>
        </p:txBody>
      </p:sp>
    </p:spTree>
    <p:extLst>
      <p:ext uri="{BB962C8B-B14F-4D97-AF65-F5344CB8AC3E}">
        <p14:creationId xmlns:p14="http://schemas.microsoft.com/office/powerpoint/2010/main" val="323841768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what’s called an interaction term – here, X is the effect of radiation, and Z is an indicator variable for different type of cancer. What do each of the coefficients mean? </a:t>
            </a:r>
          </a:p>
        </p:txBody>
      </p:sp>
      <p:sp>
        <p:nvSpPr>
          <p:cNvPr id="4" name="Slide Number Placeholder 3"/>
          <p:cNvSpPr>
            <a:spLocks noGrp="1"/>
          </p:cNvSpPr>
          <p:nvPr>
            <p:ph type="sldNum" sz="quarter" idx="5"/>
          </p:nvPr>
        </p:nvSpPr>
        <p:spPr/>
        <p:txBody>
          <a:bodyPr/>
          <a:lstStyle/>
          <a:p>
            <a:fld id="{4AF79E1B-2C51-4B9B-8EA4-26DE9E345AFF}" type="slidenum">
              <a:rPr lang="en-US" smtClean="0"/>
              <a:t>101</a:t>
            </a:fld>
            <a:endParaRPr lang="en-US"/>
          </a:p>
        </p:txBody>
      </p:sp>
    </p:spTree>
    <p:extLst>
      <p:ext uri="{BB962C8B-B14F-4D97-AF65-F5344CB8AC3E}">
        <p14:creationId xmlns:p14="http://schemas.microsoft.com/office/powerpoint/2010/main" val="145433610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interpret </a:t>
            </a:r>
            <a:r>
              <a:rPr lang="en-US" dirty="0" err="1"/>
              <a:t>coefs</a:t>
            </a:r>
            <a:r>
              <a:rPr lang="en-US" dirty="0"/>
              <a:t> 1 and 2 easily, what about 3?</a:t>
            </a:r>
          </a:p>
        </p:txBody>
      </p:sp>
      <p:sp>
        <p:nvSpPr>
          <p:cNvPr id="4" name="Slide Number Placeholder 3"/>
          <p:cNvSpPr>
            <a:spLocks noGrp="1"/>
          </p:cNvSpPr>
          <p:nvPr>
            <p:ph type="sldNum" sz="quarter" idx="5"/>
          </p:nvPr>
        </p:nvSpPr>
        <p:spPr/>
        <p:txBody>
          <a:bodyPr/>
          <a:lstStyle/>
          <a:p>
            <a:fld id="{4AF79E1B-2C51-4B9B-8EA4-26DE9E345AFF}" type="slidenum">
              <a:rPr lang="en-US" smtClean="0"/>
              <a:t>102</a:t>
            </a:fld>
            <a:endParaRPr lang="en-US"/>
          </a:p>
        </p:txBody>
      </p:sp>
    </p:spTree>
    <p:extLst>
      <p:ext uri="{BB962C8B-B14F-4D97-AF65-F5344CB8AC3E}">
        <p14:creationId xmlns:p14="http://schemas.microsoft.com/office/powerpoint/2010/main" val="172766530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from last time – the impact of including a dummy is an intercept shift</a:t>
            </a:r>
          </a:p>
        </p:txBody>
      </p:sp>
      <p:sp>
        <p:nvSpPr>
          <p:cNvPr id="4" name="Slide Number Placeholder 3"/>
          <p:cNvSpPr>
            <a:spLocks noGrp="1"/>
          </p:cNvSpPr>
          <p:nvPr>
            <p:ph type="sldNum" sz="quarter" idx="5"/>
          </p:nvPr>
        </p:nvSpPr>
        <p:spPr/>
        <p:txBody>
          <a:bodyPr/>
          <a:lstStyle/>
          <a:p>
            <a:fld id="{4AF79E1B-2C51-4B9B-8EA4-26DE9E345AFF}" type="slidenum">
              <a:rPr lang="en-US" smtClean="0"/>
              <a:t>103</a:t>
            </a:fld>
            <a:endParaRPr lang="en-US"/>
          </a:p>
        </p:txBody>
      </p:sp>
    </p:spTree>
    <p:extLst>
      <p:ext uri="{BB962C8B-B14F-4D97-AF65-F5344CB8AC3E}">
        <p14:creationId xmlns:p14="http://schemas.microsoft.com/office/powerpoint/2010/main" val="1109238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A2BFB-70C2-32D4-3A09-1D5BE7F62D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D6D622-201C-19C0-E80C-2CC9D8B22B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2D2F49-7936-C833-B2D3-883C13706ACC}"/>
              </a:ext>
            </a:extLst>
          </p:cNvPr>
          <p:cNvSpPr>
            <a:spLocks noGrp="1"/>
          </p:cNvSpPr>
          <p:nvPr>
            <p:ph type="body" idx="1"/>
          </p:nvPr>
        </p:nvSpPr>
        <p:spPr/>
        <p:txBody>
          <a:bodyPr/>
          <a:lstStyle/>
          <a:p>
            <a:r>
              <a:rPr lang="en-US" dirty="0"/>
              <a:t>How do we interpret this table? What would you conclude? Should you vaccinate? But why shouldn’t you take this at face value? What would happen with a different sample?</a:t>
            </a:r>
          </a:p>
        </p:txBody>
      </p:sp>
      <p:sp>
        <p:nvSpPr>
          <p:cNvPr id="4" name="Slide Number Placeholder 3">
            <a:extLst>
              <a:ext uri="{FF2B5EF4-FFF2-40B4-BE49-F238E27FC236}">
                <a16:creationId xmlns:a16="http://schemas.microsoft.com/office/drawing/2014/main" id="{247573E1-898B-6D47-EC6D-4A42C7225187}"/>
              </a:ext>
            </a:extLst>
          </p:cNvPr>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310885320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interaction is a change in slope for two groups – here, we estimate happiness as a function of life expectancy * (</a:t>
            </a:r>
            <a:r>
              <a:rPr lang="en-US" dirty="0" err="1"/>
              <a:t>latin</a:t>
            </a:r>
            <a:r>
              <a:rPr lang="en-US" dirty="0"/>
              <a:t> America) to get </a:t>
            </a:r>
            <a:r>
              <a:rPr lang="en-US" b="1" dirty="0"/>
              <a:t>separate slopes </a:t>
            </a:r>
            <a:r>
              <a:rPr lang="en-US" b="0" dirty="0"/>
              <a:t>for each region</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104</a:t>
            </a:fld>
            <a:endParaRPr lang="en-US"/>
          </a:p>
        </p:txBody>
      </p:sp>
    </p:spTree>
    <p:extLst>
      <p:ext uri="{BB962C8B-B14F-4D97-AF65-F5344CB8AC3E}">
        <p14:creationId xmlns:p14="http://schemas.microsoft.com/office/powerpoint/2010/main" val="1355204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Interaction terms are everywhere in risk adjustment! </a:t>
            </a:r>
          </a:p>
        </p:txBody>
      </p:sp>
      <p:sp>
        <p:nvSpPr>
          <p:cNvPr id="4" name="Slide Number Placeholder 3"/>
          <p:cNvSpPr>
            <a:spLocks noGrp="1"/>
          </p:cNvSpPr>
          <p:nvPr>
            <p:ph type="sldNum" sz="quarter" idx="5"/>
          </p:nvPr>
        </p:nvSpPr>
        <p:spPr/>
        <p:txBody>
          <a:bodyPr/>
          <a:lstStyle/>
          <a:p>
            <a:fld id="{4AF79E1B-2C51-4B9B-8EA4-26DE9E345AFF}" type="slidenum">
              <a:rPr lang="en-US" smtClean="0"/>
              <a:t>105</a:t>
            </a:fld>
            <a:endParaRPr lang="en-US"/>
          </a:p>
        </p:txBody>
      </p:sp>
    </p:spTree>
    <p:extLst>
      <p:ext uri="{BB962C8B-B14F-4D97-AF65-F5344CB8AC3E}">
        <p14:creationId xmlns:p14="http://schemas.microsoft.com/office/powerpoint/2010/main" val="299587967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just a level shift, but different margin here. </a:t>
            </a:r>
          </a:p>
        </p:txBody>
      </p:sp>
      <p:sp>
        <p:nvSpPr>
          <p:cNvPr id="4" name="Slide Number Placeholder 3"/>
          <p:cNvSpPr>
            <a:spLocks noGrp="1"/>
          </p:cNvSpPr>
          <p:nvPr>
            <p:ph type="sldNum" sz="quarter" idx="5"/>
          </p:nvPr>
        </p:nvSpPr>
        <p:spPr/>
        <p:txBody>
          <a:bodyPr/>
          <a:lstStyle/>
          <a:p>
            <a:fld id="{4AF79E1B-2C51-4B9B-8EA4-26DE9E345AFF}" type="slidenum">
              <a:rPr lang="en-US" smtClean="0"/>
              <a:t>106</a:t>
            </a:fld>
            <a:endParaRPr lang="en-US"/>
          </a:p>
        </p:txBody>
      </p:sp>
    </p:spTree>
    <p:extLst>
      <p:ext uri="{BB962C8B-B14F-4D97-AF65-F5344CB8AC3E}">
        <p14:creationId xmlns:p14="http://schemas.microsoft.com/office/powerpoint/2010/main" val="27038934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interactions make more sense when one of the variables is categorical, but you can estimate this. For interpretation, you would generally “pin down” a comparison (e.g., say the change in marginal effect of BMI on costs for a 50-yo to a 60-yo)</a:t>
            </a:r>
          </a:p>
        </p:txBody>
      </p:sp>
      <p:sp>
        <p:nvSpPr>
          <p:cNvPr id="4" name="Slide Number Placeholder 3"/>
          <p:cNvSpPr>
            <a:spLocks noGrp="1"/>
          </p:cNvSpPr>
          <p:nvPr>
            <p:ph type="sldNum" sz="quarter" idx="5"/>
          </p:nvPr>
        </p:nvSpPr>
        <p:spPr/>
        <p:txBody>
          <a:bodyPr/>
          <a:lstStyle/>
          <a:p>
            <a:fld id="{4AF79E1B-2C51-4B9B-8EA4-26DE9E345AFF}" type="slidenum">
              <a:rPr lang="en-US" smtClean="0"/>
              <a:t>107</a:t>
            </a:fld>
            <a:endParaRPr lang="en-US"/>
          </a:p>
        </p:txBody>
      </p:sp>
    </p:spTree>
    <p:extLst>
      <p:ext uri="{BB962C8B-B14F-4D97-AF65-F5344CB8AC3E}">
        <p14:creationId xmlns:p14="http://schemas.microsoft.com/office/powerpoint/2010/main" val="408905888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on 1 – R will mostly do this for you, but don’t leave it up to chance. You have to do this to not keep open back doors (DAG) Note on 2: if we let the data do whatever it wants, we’ll find results that don’t mean much. </a:t>
            </a:r>
          </a:p>
        </p:txBody>
      </p:sp>
      <p:sp>
        <p:nvSpPr>
          <p:cNvPr id="4" name="Slide Number Placeholder 3"/>
          <p:cNvSpPr>
            <a:spLocks noGrp="1"/>
          </p:cNvSpPr>
          <p:nvPr>
            <p:ph type="sldNum" sz="quarter" idx="5"/>
          </p:nvPr>
        </p:nvSpPr>
        <p:spPr/>
        <p:txBody>
          <a:bodyPr/>
          <a:lstStyle/>
          <a:p>
            <a:fld id="{4AF79E1B-2C51-4B9B-8EA4-26DE9E345AFF}" type="slidenum">
              <a:rPr lang="en-US" smtClean="0"/>
              <a:t>108</a:t>
            </a:fld>
            <a:endParaRPr lang="en-US"/>
          </a:p>
        </p:txBody>
      </p:sp>
    </p:spTree>
    <p:extLst>
      <p:ext uri="{BB962C8B-B14F-4D97-AF65-F5344CB8AC3E}">
        <p14:creationId xmlns:p14="http://schemas.microsoft.com/office/powerpoint/2010/main" val="64989599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109</a:t>
            </a:fld>
            <a:endParaRPr lang="en-US"/>
          </a:p>
        </p:txBody>
      </p:sp>
    </p:spTree>
    <p:extLst>
      <p:ext uri="{BB962C8B-B14F-4D97-AF65-F5344CB8AC3E}">
        <p14:creationId xmlns:p14="http://schemas.microsoft.com/office/powerpoint/2010/main" val="393860850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110</a:t>
            </a:fld>
            <a:endParaRPr lang="en-US"/>
          </a:p>
        </p:txBody>
      </p:sp>
    </p:spTree>
    <p:extLst>
      <p:ext uri="{BB962C8B-B14F-4D97-AF65-F5344CB8AC3E}">
        <p14:creationId xmlns:p14="http://schemas.microsoft.com/office/powerpoint/2010/main" val="22058693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less of a problem in our data, because we rarely use time series data (which is different from panel). We’ll come back to this a little next semester – takeaway is that beta is still unbiased and inconsistent, but we will tend to overestimate significance (we need to inflate our standard errors to account for correlation) </a:t>
            </a:r>
          </a:p>
        </p:txBody>
      </p:sp>
      <p:sp>
        <p:nvSpPr>
          <p:cNvPr id="4" name="Slide Number Placeholder 3"/>
          <p:cNvSpPr>
            <a:spLocks noGrp="1"/>
          </p:cNvSpPr>
          <p:nvPr>
            <p:ph type="sldNum" sz="quarter" idx="5"/>
          </p:nvPr>
        </p:nvSpPr>
        <p:spPr/>
        <p:txBody>
          <a:bodyPr/>
          <a:lstStyle/>
          <a:p>
            <a:fld id="{4AF79E1B-2C51-4B9B-8EA4-26DE9E345AFF}" type="slidenum">
              <a:rPr lang="en-US" smtClean="0"/>
              <a:t>113</a:t>
            </a:fld>
            <a:endParaRPr lang="en-US"/>
          </a:p>
        </p:txBody>
      </p:sp>
    </p:spTree>
    <p:extLst>
      <p:ext uri="{BB962C8B-B14F-4D97-AF65-F5344CB8AC3E}">
        <p14:creationId xmlns:p14="http://schemas.microsoft.com/office/powerpoint/2010/main" val="7411257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big one for us!</a:t>
            </a:r>
          </a:p>
        </p:txBody>
      </p:sp>
      <p:sp>
        <p:nvSpPr>
          <p:cNvPr id="4" name="Slide Number Placeholder 3"/>
          <p:cNvSpPr>
            <a:spLocks noGrp="1"/>
          </p:cNvSpPr>
          <p:nvPr>
            <p:ph type="sldNum" sz="quarter" idx="5"/>
          </p:nvPr>
        </p:nvSpPr>
        <p:spPr/>
        <p:txBody>
          <a:bodyPr/>
          <a:lstStyle/>
          <a:p>
            <a:fld id="{4AF79E1B-2C51-4B9B-8EA4-26DE9E345AFF}" type="slidenum">
              <a:rPr lang="en-US" smtClean="0"/>
              <a:t>114</a:t>
            </a:fld>
            <a:endParaRPr lang="en-US"/>
          </a:p>
        </p:txBody>
      </p:sp>
    </p:spTree>
    <p:extLst>
      <p:ext uri="{BB962C8B-B14F-4D97-AF65-F5344CB8AC3E}">
        <p14:creationId xmlns:p14="http://schemas.microsoft.com/office/powerpoint/2010/main" val="286128056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Multiple testing – we’ve talked about this. </a:t>
            </a:r>
          </a:p>
        </p:txBody>
      </p:sp>
      <p:sp>
        <p:nvSpPr>
          <p:cNvPr id="4" name="Slide Number Placeholder 3"/>
          <p:cNvSpPr>
            <a:spLocks noGrp="1"/>
          </p:cNvSpPr>
          <p:nvPr>
            <p:ph type="sldNum" sz="quarter" idx="5"/>
          </p:nvPr>
        </p:nvSpPr>
        <p:spPr/>
        <p:txBody>
          <a:bodyPr/>
          <a:lstStyle/>
          <a:p>
            <a:fld id="{4AF79E1B-2C51-4B9B-8EA4-26DE9E345AFF}" type="slidenum">
              <a:rPr lang="en-US" smtClean="0"/>
              <a:t>115</a:t>
            </a:fld>
            <a:endParaRPr lang="en-US"/>
          </a:p>
        </p:txBody>
      </p:sp>
    </p:spTree>
    <p:extLst>
      <p:ext uri="{BB962C8B-B14F-4D97-AF65-F5344CB8AC3E}">
        <p14:creationId xmlns:p14="http://schemas.microsoft.com/office/powerpoint/2010/main" val="1899994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3/19/2025</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3/19/2025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3/19/2025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3/19/2025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3/19/2025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3/19/2025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3/19/2025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3/19/2025</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00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0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115.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17" Type="http://schemas.openxmlformats.org/officeDocument/2006/relationships/customXml" Target="../ink/ink57.xml"/><Relationship Id="rId21" Type="http://schemas.openxmlformats.org/officeDocument/2006/relationships/customXml" Target="../ink/ink9.xml"/><Relationship Id="rId42" Type="http://schemas.openxmlformats.org/officeDocument/2006/relationships/image" Target="../media/image38.png"/><Relationship Id="rId63" Type="http://schemas.openxmlformats.org/officeDocument/2006/relationships/customXml" Target="../ink/ink30.xml"/><Relationship Id="rId84" Type="http://schemas.openxmlformats.org/officeDocument/2006/relationships/image" Target="../media/image62.png"/><Relationship Id="rId16" Type="http://schemas.openxmlformats.org/officeDocument/2006/relationships/image" Target="../media/image25.png"/><Relationship Id="rId107" Type="http://schemas.openxmlformats.org/officeDocument/2006/relationships/customXml" Target="../ink/ink52.xml"/><Relationship Id="rId11" Type="http://schemas.openxmlformats.org/officeDocument/2006/relationships/customXml" Target="../ink/ink5.xml"/><Relationship Id="rId32" Type="http://schemas.openxmlformats.org/officeDocument/2006/relationships/image" Target="../media/image33.png"/><Relationship Id="rId37" Type="http://schemas.openxmlformats.org/officeDocument/2006/relationships/customXml" Target="../ink/ink17.xml"/><Relationship Id="rId53" Type="http://schemas.openxmlformats.org/officeDocument/2006/relationships/customXml" Target="../ink/ink25.xml"/><Relationship Id="rId58" Type="http://schemas.openxmlformats.org/officeDocument/2006/relationships/image" Target="../media/image48.png"/><Relationship Id="rId74" Type="http://schemas.openxmlformats.org/officeDocument/2006/relationships/image" Target="../media/image57.png"/><Relationship Id="rId79" Type="http://schemas.openxmlformats.org/officeDocument/2006/relationships/customXml" Target="../ink/ink38.xml"/><Relationship Id="rId102" Type="http://schemas.openxmlformats.org/officeDocument/2006/relationships/image" Target="../media/image71.png"/><Relationship Id="rId123" Type="http://schemas.openxmlformats.org/officeDocument/2006/relationships/customXml" Target="../ink/ink60.xml"/><Relationship Id="rId128" Type="http://schemas.openxmlformats.org/officeDocument/2006/relationships/image" Target="../media/image84.png"/><Relationship Id="rId5" Type="http://schemas.openxmlformats.org/officeDocument/2006/relationships/customXml" Target="../ink/ink2.xml"/><Relationship Id="rId90" Type="http://schemas.openxmlformats.org/officeDocument/2006/relationships/image" Target="../media/image65.png"/><Relationship Id="rId95" Type="http://schemas.openxmlformats.org/officeDocument/2006/relationships/customXml" Target="../ink/ink46.xml"/><Relationship Id="rId22" Type="http://schemas.openxmlformats.org/officeDocument/2006/relationships/image" Target="../media/image28.png"/><Relationship Id="rId27" Type="http://schemas.openxmlformats.org/officeDocument/2006/relationships/customXml" Target="../ink/ink12.xml"/><Relationship Id="rId43" Type="http://schemas.openxmlformats.org/officeDocument/2006/relationships/customXml" Target="../ink/ink20.xml"/><Relationship Id="rId48" Type="http://schemas.openxmlformats.org/officeDocument/2006/relationships/image" Target="../media/image41.png"/><Relationship Id="rId64" Type="http://schemas.openxmlformats.org/officeDocument/2006/relationships/image" Target="../media/image52.png"/><Relationship Id="rId69" Type="http://schemas.openxmlformats.org/officeDocument/2006/relationships/customXml" Target="../ink/ink33.xml"/><Relationship Id="rId113" Type="http://schemas.openxmlformats.org/officeDocument/2006/relationships/customXml" Target="../ink/ink55.xml"/><Relationship Id="rId118" Type="http://schemas.openxmlformats.org/officeDocument/2006/relationships/image" Target="../media/image79.png"/><Relationship Id="rId134" Type="http://schemas.openxmlformats.org/officeDocument/2006/relationships/image" Target="../media/image87.png"/><Relationship Id="rId80" Type="http://schemas.openxmlformats.org/officeDocument/2006/relationships/image" Target="../media/image60.png"/><Relationship Id="rId85" Type="http://schemas.openxmlformats.org/officeDocument/2006/relationships/customXml" Target="../ink/ink41.xml"/><Relationship Id="rId12" Type="http://schemas.openxmlformats.org/officeDocument/2006/relationships/image" Target="../media/image22.png"/><Relationship Id="rId17" Type="http://schemas.openxmlformats.org/officeDocument/2006/relationships/customXml" Target="../ink/ink7.xml"/><Relationship Id="rId33" Type="http://schemas.openxmlformats.org/officeDocument/2006/relationships/customXml" Target="../ink/ink15.xml"/><Relationship Id="rId38" Type="http://schemas.openxmlformats.org/officeDocument/2006/relationships/image" Target="../media/image36.png"/><Relationship Id="rId59" Type="http://schemas.openxmlformats.org/officeDocument/2006/relationships/customXml" Target="../ink/ink28.xml"/><Relationship Id="rId103" Type="http://schemas.openxmlformats.org/officeDocument/2006/relationships/customXml" Target="../ink/ink50.xml"/><Relationship Id="rId108" Type="http://schemas.openxmlformats.org/officeDocument/2006/relationships/image" Target="../media/image74.png"/><Relationship Id="rId124" Type="http://schemas.openxmlformats.org/officeDocument/2006/relationships/image" Target="../media/image82.png"/><Relationship Id="rId129" Type="http://schemas.openxmlformats.org/officeDocument/2006/relationships/customXml" Target="../ink/ink63.xml"/><Relationship Id="rId54" Type="http://schemas.openxmlformats.org/officeDocument/2006/relationships/image" Target="../media/image46.png"/><Relationship Id="rId70" Type="http://schemas.openxmlformats.org/officeDocument/2006/relationships/image" Target="../media/image55.png"/><Relationship Id="rId75" Type="http://schemas.openxmlformats.org/officeDocument/2006/relationships/customXml" Target="../ink/ink36.xml"/><Relationship Id="rId91" Type="http://schemas.openxmlformats.org/officeDocument/2006/relationships/customXml" Target="../ink/ink44.xml"/><Relationship Id="rId96"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4.png"/><Relationship Id="rId23" Type="http://schemas.openxmlformats.org/officeDocument/2006/relationships/customXml" Target="../ink/ink10.xml"/><Relationship Id="rId28" Type="http://schemas.openxmlformats.org/officeDocument/2006/relationships/image" Target="../media/image31.png"/><Relationship Id="rId49" Type="http://schemas.openxmlformats.org/officeDocument/2006/relationships/customXml" Target="../ink/ink23.xml"/><Relationship Id="rId114" Type="http://schemas.openxmlformats.org/officeDocument/2006/relationships/image" Target="../media/image77.png"/><Relationship Id="rId119" Type="http://schemas.openxmlformats.org/officeDocument/2006/relationships/customXml" Target="../ink/ink58.xml"/><Relationship Id="rId44" Type="http://schemas.openxmlformats.org/officeDocument/2006/relationships/image" Target="../media/image39.png"/><Relationship Id="rId60" Type="http://schemas.openxmlformats.org/officeDocument/2006/relationships/image" Target="../media/image49.png"/><Relationship Id="rId65" Type="http://schemas.openxmlformats.org/officeDocument/2006/relationships/customXml" Target="../ink/ink31.xml"/><Relationship Id="rId81" Type="http://schemas.openxmlformats.org/officeDocument/2006/relationships/customXml" Target="../ink/ink39.xml"/><Relationship Id="rId86" Type="http://schemas.openxmlformats.org/officeDocument/2006/relationships/image" Target="../media/image63.png"/><Relationship Id="rId130" Type="http://schemas.openxmlformats.org/officeDocument/2006/relationships/image" Target="../media/image85.png"/><Relationship Id="rId13" Type="http://schemas.openxmlformats.org/officeDocument/2006/relationships/customXml" Target="../ink/ink6.xml"/><Relationship Id="rId18" Type="http://schemas.openxmlformats.org/officeDocument/2006/relationships/image" Target="../media/image26.png"/><Relationship Id="rId39" Type="http://schemas.openxmlformats.org/officeDocument/2006/relationships/customXml" Target="../ink/ink18.xml"/><Relationship Id="rId109" Type="http://schemas.openxmlformats.org/officeDocument/2006/relationships/customXml" Target="../ink/ink53.xml"/><Relationship Id="rId34" Type="http://schemas.openxmlformats.org/officeDocument/2006/relationships/image" Target="../media/image34.png"/><Relationship Id="rId50" Type="http://schemas.openxmlformats.org/officeDocument/2006/relationships/image" Target="../media/image42.png"/><Relationship Id="rId55" Type="http://schemas.openxmlformats.org/officeDocument/2006/relationships/customXml" Target="../ink/ink26.xml"/><Relationship Id="rId76" Type="http://schemas.openxmlformats.org/officeDocument/2006/relationships/image" Target="../media/image58.png"/><Relationship Id="rId97" Type="http://schemas.openxmlformats.org/officeDocument/2006/relationships/customXml" Target="../ink/ink47.xml"/><Relationship Id="rId104" Type="http://schemas.openxmlformats.org/officeDocument/2006/relationships/image" Target="../media/image72.png"/><Relationship Id="rId120" Type="http://schemas.openxmlformats.org/officeDocument/2006/relationships/image" Target="../media/image80.png"/><Relationship Id="rId125" Type="http://schemas.openxmlformats.org/officeDocument/2006/relationships/customXml" Target="../ink/ink61.xml"/><Relationship Id="rId7" Type="http://schemas.openxmlformats.org/officeDocument/2006/relationships/customXml" Target="../ink/ink3.xml"/><Relationship Id="rId71" Type="http://schemas.openxmlformats.org/officeDocument/2006/relationships/customXml" Target="../ink/ink34.xml"/><Relationship Id="rId92" Type="http://schemas.openxmlformats.org/officeDocument/2006/relationships/image" Target="../media/image66.png"/><Relationship Id="rId2" Type="http://schemas.openxmlformats.org/officeDocument/2006/relationships/notesSlide" Target="../notesSlides/notesSlide17.xml"/><Relationship Id="rId29" Type="http://schemas.openxmlformats.org/officeDocument/2006/relationships/customXml" Target="../ink/ink13.xml"/><Relationship Id="rId24" Type="http://schemas.openxmlformats.org/officeDocument/2006/relationships/image" Target="../media/image29.png"/><Relationship Id="rId40" Type="http://schemas.openxmlformats.org/officeDocument/2006/relationships/image" Target="../media/image37.png"/><Relationship Id="rId45" Type="http://schemas.openxmlformats.org/officeDocument/2006/relationships/customXml" Target="../ink/ink21.xml"/><Relationship Id="rId66" Type="http://schemas.openxmlformats.org/officeDocument/2006/relationships/image" Target="../media/image53.png"/><Relationship Id="rId87" Type="http://schemas.openxmlformats.org/officeDocument/2006/relationships/customXml" Target="../ink/ink42.xml"/><Relationship Id="rId110" Type="http://schemas.openxmlformats.org/officeDocument/2006/relationships/image" Target="../media/image75.png"/><Relationship Id="rId115" Type="http://schemas.openxmlformats.org/officeDocument/2006/relationships/customXml" Target="../ink/ink56.xml"/><Relationship Id="rId131" Type="http://schemas.openxmlformats.org/officeDocument/2006/relationships/customXml" Target="../ink/ink64.xml"/><Relationship Id="rId61" Type="http://schemas.openxmlformats.org/officeDocument/2006/relationships/customXml" Target="../ink/ink29.xml"/><Relationship Id="rId82" Type="http://schemas.openxmlformats.org/officeDocument/2006/relationships/image" Target="../media/image61.png"/><Relationship Id="rId19" Type="http://schemas.openxmlformats.org/officeDocument/2006/relationships/customXml" Target="../ink/ink8.xml"/><Relationship Id="rId14" Type="http://schemas.openxmlformats.org/officeDocument/2006/relationships/image" Target="../media/image23.png"/><Relationship Id="rId30" Type="http://schemas.openxmlformats.org/officeDocument/2006/relationships/image" Target="../media/image32.png"/><Relationship Id="rId35" Type="http://schemas.openxmlformats.org/officeDocument/2006/relationships/customXml" Target="../ink/ink16.xml"/><Relationship Id="rId56" Type="http://schemas.openxmlformats.org/officeDocument/2006/relationships/image" Target="../media/image47.png"/><Relationship Id="rId77" Type="http://schemas.openxmlformats.org/officeDocument/2006/relationships/customXml" Target="../ink/ink37.xml"/><Relationship Id="rId100" Type="http://schemas.openxmlformats.org/officeDocument/2006/relationships/image" Target="../media/image70.png"/><Relationship Id="rId105" Type="http://schemas.openxmlformats.org/officeDocument/2006/relationships/customXml" Target="../ink/ink51.xml"/><Relationship Id="rId126" Type="http://schemas.openxmlformats.org/officeDocument/2006/relationships/image" Target="../media/image83.png"/><Relationship Id="rId8" Type="http://schemas.openxmlformats.org/officeDocument/2006/relationships/image" Target="../media/image15.png"/><Relationship Id="rId51" Type="http://schemas.openxmlformats.org/officeDocument/2006/relationships/customXml" Target="../ink/ink24.xml"/><Relationship Id="rId72" Type="http://schemas.openxmlformats.org/officeDocument/2006/relationships/image" Target="../media/image56.png"/><Relationship Id="rId93" Type="http://schemas.openxmlformats.org/officeDocument/2006/relationships/customXml" Target="../ink/ink45.xml"/><Relationship Id="rId98" Type="http://schemas.openxmlformats.org/officeDocument/2006/relationships/image" Target="../media/image69.png"/><Relationship Id="rId121" Type="http://schemas.openxmlformats.org/officeDocument/2006/relationships/customXml" Target="../ink/ink59.xml"/><Relationship Id="rId3" Type="http://schemas.openxmlformats.org/officeDocument/2006/relationships/customXml" Target="../ink/ink1.xml"/><Relationship Id="rId25" Type="http://schemas.openxmlformats.org/officeDocument/2006/relationships/customXml" Target="../ink/ink11.xml"/><Relationship Id="rId46" Type="http://schemas.openxmlformats.org/officeDocument/2006/relationships/image" Target="../media/image40.png"/><Relationship Id="rId67" Type="http://schemas.openxmlformats.org/officeDocument/2006/relationships/customXml" Target="../ink/ink32.xml"/><Relationship Id="rId116" Type="http://schemas.openxmlformats.org/officeDocument/2006/relationships/image" Target="../media/image78.png"/><Relationship Id="rId20" Type="http://schemas.openxmlformats.org/officeDocument/2006/relationships/image" Target="../media/image27.png"/><Relationship Id="rId41" Type="http://schemas.openxmlformats.org/officeDocument/2006/relationships/customXml" Target="../ink/ink19.xml"/><Relationship Id="rId62" Type="http://schemas.openxmlformats.org/officeDocument/2006/relationships/image" Target="../media/image50.png"/><Relationship Id="rId83" Type="http://schemas.openxmlformats.org/officeDocument/2006/relationships/customXml" Target="../ink/ink40.xml"/><Relationship Id="rId88" Type="http://schemas.openxmlformats.org/officeDocument/2006/relationships/image" Target="../media/image64.png"/><Relationship Id="rId111" Type="http://schemas.openxmlformats.org/officeDocument/2006/relationships/customXml" Target="../ink/ink54.xml"/><Relationship Id="rId132" Type="http://schemas.openxmlformats.org/officeDocument/2006/relationships/image" Target="../media/image86.png"/><Relationship Id="rId15" Type="http://schemas.openxmlformats.org/officeDocument/2006/relationships/image" Target="../media/image24.png"/><Relationship Id="rId36" Type="http://schemas.openxmlformats.org/officeDocument/2006/relationships/image" Target="../media/image35.png"/><Relationship Id="rId57" Type="http://schemas.openxmlformats.org/officeDocument/2006/relationships/customXml" Target="../ink/ink27.xml"/><Relationship Id="rId106" Type="http://schemas.openxmlformats.org/officeDocument/2006/relationships/image" Target="../media/image73.png"/><Relationship Id="rId127" Type="http://schemas.openxmlformats.org/officeDocument/2006/relationships/customXml" Target="../ink/ink62.xml"/><Relationship Id="rId10" Type="http://schemas.openxmlformats.org/officeDocument/2006/relationships/image" Target="../media/image21.png"/><Relationship Id="rId31" Type="http://schemas.openxmlformats.org/officeDocument/2006/relationships/customXml" Target="../ink/ink14.xml"/><Relationship Id="rId52" Type="http://schemas.openxmlformats.org/officeDocument/2006/relationships/image" Target="../media/image43.png"/><Relationship Id="rId73" Type="http://schemas.openxmlformats.org/officeDocument/2006/relationships/customXml" Target="../ink/ink35.xml"/><Relationship Id="rId78" Type="http://schemas.openxmlformats.org/officeDocument/2006/relationships/image" Target="../media/image59.png"/><Relationship Id="rId94" Type="http://schemas.openxmlformats.org/officeDocument/2006/relationships/image" Target="../media/image67.png"/><Relationship Id="rId99" Type="http://schemas.openxmlformats.org/officeDocument/2006/relationships/customXml" Target="../ink/ink48.xml"/><Relationship Id="rId101" Type="http://schemas.openxmlformats.org/officeDocument/2006/relationships/customXml" Target="../ink/ink49.xml"/><Relationship Id="rId122" Type="http://schemas.openxmlformats.org/officeDocument/2006/relationships/image" Target="../media/image81.png"/><Relationship Id="rId4" Type="http://schemas.openxmlformats.org/officeDocument/2006/relationships/image" Target="../media/image121.png"/><Relationship Id="rId9" Type="http://schemas.openxmlformats.org/officeDocument/2006/relationships/customXml" Target="../ink/ink4.xml"/><Relationship Id="rId26" Type="http://schemas.openxmlformats.org/officeDocument/2006/relationships/image" Target="../media/image30.png"/><Relationship Id="rId47" Type="http://schemas.openxmlformats.org/officeDocument/2006/relationships/customXml" Target="../ink/ink22.xml"/><Relationship Id="rId68" Type="http://schemas.openxmlformats.org/officeDocument/2006/relationships/image" Target="../media/image54.png"/><Relationship Id="rId89" Type="http://schemas.openxmlformats.org/officeDocument/2006/relationships/customXml" Target="../ink/ink43.xml"/><Relationship Id="rId112" Type="http://schemas.openxmlformats.org/officeDocument/2006/relationships/image" Target="../media/image76.png"/><Relationship Id="rId133" Type="http://schemas.openxmlformats.org/officeDocument/2006/relationships/customXml" Target="../ink/ink65.xml"/></Relationships>
</file>

<file path=ppt/slides/_rels/slide2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hyperlink" Target="https://sophieehill.shinyapps.io/eyeball-regression/"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NUL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36.xml.rels><?xml version="1.0" encoding="UTF-8" standalone="yes"?>
<Relationships xmlns="http://schemas.openxmlformats.org/package/2006/relationships"><Relationship Id="rId3" Type="http://schemas.openxmlformats.org/officeDocument/2006/relationships/hyperlink" Target="https://twitter.com/andrewheiss/status/1571927445716238336"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NULL"/></Relationships>
</file>

<file path=ppt/slides/_rels/slide37.xml.rels><?xml version="1.0" encoding="UTF-8" standalone="yes"?>
<Relationships xmlns="http://schemas.openxmlformats.org/package/2006/relationships"><Relationship Id="rId3" Type="http://schemas.openxmlformats.org/officeDocument/2006/relationships/hyperlink" Target="https://twitter.com/andrewheiss/status/1571927445716238336"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hyperlink" Target="https://tinyurl.com/mrx32397"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NUL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44.png"/><Relationship Id="rId4" Type="http://schemas.openxmlformats.org/officeDocument/2006/relationships/image" Target="NULL"/></Relationships>
</file>

<file path=ppt/slides/_rels/slide4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5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media/image90.png"/></Relationships>
</file>

<file path=ppt/slides/_rels/slide5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media/image90.png"/></Relationships>
</file>

<file path=ppt/slides/_rels/slide5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5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5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media/image9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NULL"/></Relationships>
</file>

<file path=ppt/slides/_rels/slide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NUL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7.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12.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0.png"/><Relationship Id="rId5" Type="http://schemas.openxmlformats.org/officeDocument/2006/relationships/image" Target="../media/image610.png"/><Relationship Id="rId4" Type="http://schemas.openxmlformats.org/officeDocument/2006/relationships/notesSlide" Target="../notesSlides/notesSlide77.xml"/></Relationships>
</file>

<file path=ppt/slides/_rels/slide91.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9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66241" y="2209800"/>
            <a:ext cx="10539959" cy="1894362"/>
          </a:xfrm>
        </p:spPr>
        <p:txBody>
          <a:bodyPr>
            <a:normAutofit/>
          </a:bodyPr>
          <a:lstStyle/>
          <a:p>
            <a:r>
              <a:rPr lang="en-US" dirty="0"/>
              <a:t>Intermediate Statistics</a:t>
            </a:r>
          </a:p>
        </p:txBody>
      </p:sp>
      <p:sp>
        <p:nvSpPr>
          <p:cNvPr id="3" name="Subtitle 2"/>
          <p:cNvSpPr>
            <a:spLocks noGrp="1"/>
          </p:cNvSpPr>
          <p:nvPr>
            <p:ph type="subTitle" idx="1"/>
          </p:nvPr>
        </p:nvSpPr>
        <p:spPr>
          <a:xfrm>
            <a:off x="1066800" y="4191000"/>
            <a:ext cx="10287000" cy="1981200"/>
          </a:xfrm>
        </p:spPr>
        <p:txBody>
          <a:bodyPr>
            <a:noAutofit/>
          </a:bodyPr>
          <a:lstStyle/>
          <a:p>
            <a:r>
              <a:rPr lang="en-US" sz="2400" dirty="0"/>
              <a:t>Lectures 8-9: Linear Regression</a:t>
            </a:r>
          </a:p>
          <a:p>
            <a:r>
              <a:rPr lang="en-US" sz="2400" dirty="0"/>
              <a:t>March 6 and March 13, 2025</a:t>
            </a:r>
          </a:p>
          <a:p>
            <a:endParaRPr lang="en-US" sz="2400" dirty="0"/>
          </a:p>
          <a:p>
            <a:r>
              <a:rPr lang="en-US" sz="2400" dirty="0"/>
              <a:t>HAD5772 </a:t>
            </a:r>
            <a:r>
              <a:rPr lang="en-US" sz="2400" dirty="0">
                <a:sym typeface="Symbol" panose="05050102010706020507" pitchFamily="18" charset="2"/>
              </a:rPr>
              <a:t> </a:t>
            </a:r>
            <a:r>
              <a:rPr lang="en-US" sz="2400"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EEA56-A941-839C-EA08-6946D33F39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D1DFD4-720C-B98F-7513-6C54DA67B54C}"/>
              </a:ext>
            </a:extLst>
          </p:cNvPr>
          <p:cNvSpPr>
            <a:spLocks noGrp="1"/>
          </p:cNvSpPr>
          <p:nvPr>
            <p:ph type="title"/>
          </p:nvPr>
        </p:nvSpPr>
        <p:spPr>
          <a:xfrm>
            <a:off x="609600" y="337392"/>
            <a:ext cx="10515600" cy="624840"/>
          </a:xfrm>
        </p:spPr>
        <p:txBody>
          <a:bodyPr>
            <a:normAutofit fontScale="90000"/>
          </a:bodyPr>
          <a:lstStyle/>
          <a:p>
            <a:r>
              <a:rPr lang="en-US" dirty="0">
                <a:cs typeface="Times New Roman" panose="02020603050405020304" pitchFamily="18" charset="0"/>
              </a:rPr>
              <a:t>How can we correct for this?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8CA0FF-D33A-A270-DA0C-394AC7D4B6A9}"/>
                  </a:ext>
                </a:extLst>
              </p:cNvPr>
              <p:cNvSpPr>
                <a:spLocks noGrp="1"/>
              </p:cNvSpPr>
              <p:nvPr>
                <p:ph idx="1"/>
              </p:nvPr>
            </p:nvSpPr>
            <p:spPr>
              <a:xfrm>
                <a:off x="762001" y="1066801"/>
                <a:ext cx="10210800" cy="5141388"/>
              </a:xfrm>
            </p:spPr>
            <p:txBody>
              <a:bodyPr>
                <a:normAutofit fontScale="92500" lnSpcReduction="10000"/>
              </a:bodyPr>
              <a:lstStyle/>
              <a:p>
                <a:r>
                  <a:rPr lang="en-US" sz="2400" dirty="0">
                    <a:cs typeface="Times New Roman" panose="02020603050405020304" pitchFamily="18" charset="0"/>
                  </a:rPr>
                  <a:t>Need to define a </a:t>
                </a:r>
                <a:r>
                  <a:rPr lang="en-US" sz="2400" u="sng" dirty="0">
                    <a:cs typeface="Times New Roman" panose="02020603050405020304" pitchFamily="18" charset="0"/>
                  </a:rPr>
                  <a:t>family </a:t>
                </a:r>
                <a:r>
                  <a:rPr lang="en-US" sz="2400" dirty="0">
                    <a:cs typeface="Times New Roman" panose="02020603050405020304" pitchFamily="18" charset="0"/>
                  </a:rPr>
                  <a:t>of hypotheses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𝐹</m:t>
                    </m:r>
                    <m:r>
                      <a:rPr lang="en-CA" sz="2400" b="0" i="1" smtClean="0">
                        <a:latin typeface="Cambria Math" panose="02040503050406030204" pitchFamily="18" charset="0"/>
                        <a:cs typeface="Times New Roman" panose="02020603050405020304" pitchFamily="18" charset="0"/>
                      </a:rPr>
                      <m:t>=</m:t>
                    </m:r>
                    <m:d>
                      <m:dPr>
                        <m:begChr m:val="{"/>
                        <m:endChr m:val="}"/>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𝐻</m:t>
                            </m:r>
                          </m:e>
                          <m:sub>
                            <m:r>
                              <a:rPr lang="en-CA" sz="2400" b="0" i="1" smtClean="0">
                                <a:latin typeface="Cambria Math" panose="02040503050406030204" pitchFamily="18" charset="0"/>
                                <a:cs typeface="Times New Roman" panose="02020603050405020304" pitchFamily="18" charset="0"/>
                              </a:rPr>
                              <m:t>𝑖</m:t>
                            </m:r>
                          </m:sub>
                        </m:sSub>
                      </m:e>
                    </m:d>
                    <m:r>
                      <a:rPr lang="en-CA" sz="2400" b="0" i="1"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𝑖</m:t>
                    </m:r>
                    <m:r>
                      <a:rPr lang="en-CA" sz="2400" b="0" i="1" smtClean="0">
                        <a:latin typeface="Cambria Math" panose="02040503050406030204" pitchFamily="18" charset="0"/>
                        <a:cs typeface="Times New Roman" panose="02020603050405020304" pitchFamily="18" charset="0"/>
                      </a:rPr>
                      <m:t>=1, 2, …, </m:t>
                    </m:r>
                    <m:r>
                      <a:rPr lang="en-CA" sz="2400" b="0" i="1" smtClean="0">
                        <a:latin typeface="Cambria Math" panose="02040503050406030204" pitchFamily="18" charset="0"/>
                        <a:cs typeface="Times New Roman" panose="02020603050405020304" pitchFamily="18" charset="0"/>
                      </a:rPr>
                      <m:t>𝑚</m:t>
                    </m:r>
                  </m:oMath>
                </a14:m>
                <a:endParaRPr lang="en-US" sz="2400" dirty="0">
                  <a:cs typeface="Times New Roman" panose="02020603050405020304" pitchFamily="18" charset="0"/>
                </a:endParaRPr>
              </a:p>
              <a:p>
                <a:r>
                  <a:rPr lang="en-US" sz="2400" dirty="0">
                    <a:cs typeface="Times New Roman" panose="02020603050405020304" pitchFamily="18" charset="0"/>
                  </a:rPr>
                  <a:t>Construct the following table for each of the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𝑚</m:t>
                    </m:r>
                  </m:oMath>
                </a14:m>
                <a:r>
                  <a:rPr lang="en-US" sz="2400" dirty="0">
                    <a:cs typeface="Times New Roman" panose="02020603050405020304" pitchFamily="18" charset="0"/>
                  </a:rPr>
                  <a:t> hypotheses: </a:t>
                </a: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r>
                  <a:rPr lang="en-US" sz="2400" dirty="0">
                    <a:cs typeface="Times New Roman" panose="02020603050405020304" pitchFamily="18" charset="0"/>
                  </a:rPr>
                  <a:t>Then you can define the expected proportion of rejected hypotheses which are incorrectly rejected as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𝔼</m:t>
                    </m:r>
                    <m:d>
                      <m:dPr>
                        <m:ctrlPr>
                          <a:rPr lang="en-CA" sz="2400" b="0" i="1" smtClean="0">
                            <a:latin typeface="Cambria Math" panose="02040503050406030204" pitchFamily="18" charset="0"/>
                            <a:cs typeface="Times New Roman" panose="02020603050405020304" pitchFamily="18" charset="0"/>
                          </a:rPr>
                        </m:ctrlPr>
                      </m:dPr>
                      <m:e>
                        <m:f>
                          <m:fPr>
                            <m:ctrlPr>
                              <a:rPr lang="en-CA" sz="2400" b="0" i="1" smtClean="0">
                                <a:latin typeface="Cambria Math" panose="02040503050406030204" pitchFamily="18" charset="0"/>
                                <a:cs typeface="Times New Roman" panose="02020603050405020304" pitchFamily="18" charset="0"/>
                              </a:rPr>
                            </m:ctrlPr>
                          </m:fPr>
                          <m:num>
                            <m:r>
                              <a:rPr lang="en-CA" sz="2400" b="0" i="1" smtClean="0">
                                <a:latin typeface="Cambria Math" panose="02040503050406030204" pitchFamily="18" charset="0"/>
                                <a:cs typeface="Times New Roman" panose="02020603050405020304" pitchFamily="18" charset="0"/>
                              </a:rPr>
                              <m:t>𝑉</m:t>
                            </m:r>
                          </m:num>
                          <m:den>
                            <m:r>
                              <a:rPr lang="en-CA" sz="2400" b="0" i="1" smtClean="0">
                                <a:latin typeface="Cambria Math" panose="02040503050406030204" pitchFamily="18" charset="0"/>
                                <a:cs typeface="Times New Roman" panose="02020603050405020304" pitchFamily="18" charset="0"/>
                              </a:rPr>
                              <m:t>𝑅</m:t>
                            </m:r>
                          </m:den>
                        </m:f>
                      </m:e>
                    </m:d>
                    <m:r>
                      <a:rPr lang="en-CA"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This is the “false discovery rate” (what is this in our setting?) </a:t>
                </a:r>
              </a:p>
              <a:p>
                <a:r>
                  <a:rPr lang="en-US" sz="2400" dirty="0">
                    <a:cs typeface="Times New Roman" panose="02020603050405020304" pitchFamily="18" charset="0"/>
                  </a:rPr>
                  <a:t>You can then </a:t>
                </a:r>
                <a:r>
                  <a:rPr lang="en-US" sz="2400" i="1" dirty="0">
                    <a:cs typeface="Times New Roman" panose="02020603050405020304" pitchFamily="18" charset="0"/>
                  </a:rPr>
                  <a:t>scale </a:t>
                </a:r>
                <a:r>
                  <a:rPr lang="en-US" sz="2400" dirty="0">
                    <a:cs typeface="Times New Roman" panose="02020603050405020304" pitchFamily="18" charset="0"/>
                  </a:rPr>
                  <a:t>the p-values based on a factor of </a:t>
                </a:r>
                <a14:m>
                  <m:oMath xmlns:m="http://schemas.openxmlformats.org/officeDocument/2006/math">
                    <m:f>
                      <m:fPr>
                        <m:ctrlPr>
                          <a:rPr lang="en-CA" sz="2400" b="0" i="1" smtClean="0">
                            <a:latin typeface="Cambria Math" panose="02040503050406030204" pitchFamily="18" charset="0"/>
                            <a:cs typeface="Times New Roman" panose="02020603050405020304" pitchFamily="18" charset="0"/>
                          </a:rPr>
                        </m:ctrlPr>
                      </m:fPr>
                      <m:num>
                        <m:r>
                          <a:rPr lang="en-CA" sz="2400" b="0" i="1" smtClean="0">
                            <a:latin typeface="Cambria Math" panose="02040503050406030204" pitchFamily="18" charset="0"/>
                            <a:cs typeface="Times New Roman" panose="02020603050405020304" pitchFamily="18" charset="0"/>
                          </a:rPr>
                          <m:t>𝑖</m:t>
                        </m:r>
                      </m:num>
                      <m:den>
                        <m:r>
                          <a:rPr lang="en-CA" sz="2400" b="0" i="1" smtClean="0">
                            <a:latin typeface="Cambria Math" panose="02040503050406030204" pitchFamily="18" charset="0"/>
                            <a:cs typeface="Times New Roman" panose="02020603050405020304" pitchFamily="18" charset="0"/>
                          </a:rPr>
                          <m:t>𝑚</m:t>
                        </m:r>
                      </m:den>
                    </m:f>
                  </m:oMath>
                </a14:m>
                <a:r>
                  <a:rPr lang="en-US" sz="2400" dirty="0">
                    <a:cs typeface="Times New Roman" panose="02020603050405020304" pitchFamily="18" charset="0"/>
                  </a:rPr>
                  <a:t> when you rank hypotheses by their </a:t>
                </a:r>
                <a:r>
                  <a:rPr lang="en-US" sz="2400" i="1" dirty="0">
                    <a:cs typeface="Times New Roman" panose="02020603050405020304" pitchFamily="18" charset="0"/>
                  </a:rPr>
                  <a:t>p-</a:t>
                </a:r>
                <a:r>
                  <a:rPr lang="en-US" sz="2400" dirty="0">
                    <a:cs typeface="Times New Roman" panose="02020603050405020304" pitchFamily="18" charset="0"/>
                  </a:rPr>
                  <a:t>values (so that smaller p-values are “more inflated”)</a:t>
                </a:r>
              </a:p>
              <a:p>
                <a:r>
                  <a:rPr lang="en-US" sz="2400" dirty="0">
                    <a:cs typeface="Times New Roman" panose="02020603050405020304" pitchFamily="18" charset="0"/>
                  </a:rPr>
                  <a:t>Note: does this avoid all criticisms? Does it spark any new issues?</a:t>
                </a:r>
              </a:p>
              <a:p>
                <a:endParaRPr lang="en-US" sz="2400" dirty="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498CA0FF-D33A-A270-DA0C-394AC7D4B6A9}"/>
                  </a:ext>
                </a:extLst>
              </p:cNvPr>
              <p:cNvSpPr>
                <a:spLocks noGrp="1" noRot="1" noChangeAspect="1" noMove="1" noResize="1" noEditPoints="1" noAdjustHandles="1" noChangeArrowheads="1" noChangeShapeType="1" noTextEdit="1"/>
              </p:cNvSpPr>
              <p:nvPr>
                <p:ph idx="1"/>
              </p:nvPr>
            </p:nvSpPr>
            <p:spPr>
              <a:xfrm>
                <a:off x="762001" y="1066801"/>
                <a:ext cx="10210800" cy="5141388"/>
              </a:xfrm>
              <a:blipFill>
                <a:blip r:embed="rId3"/>
                <a:stretch>
                  <a:fillRect l="-358" t="-1779"/>
                </a:stretch>
              </a:blipFill>
            </p:spPr>
            <p:txBody>
              <a:bodyPr/>
              <a:lstStyle/>
              <a:p>
                <a:r>
                  <a:rPr lang="en-CA">
                    <a:noFill/>
                  </a:rPr>
                  <a:t> </a:t>
                </a:r>
              </a:p>
            </p:txBody>
          </p:sp>
        </mc:Fallback>
      </mc:AlternateContent>
      <p:pic>
        <p:nvPicPr>
          <p:cNvPr id="5" name="Picture 4">
            <a:extLst>
              <a:ext uri="{FF2B5EF4-FFF2-40B4-BE49-F238E27FC236}">
                <a16:creationId xmlns:a16="http://schemas.microsoft.com/office/drawing/2014/main" id="{72BF6525-571A-D1B8-96A3-CEC4DA3819B5}"/>
              </a:ext>
            </a:extLst>
          </p:cNvPr>
          <p:cNvPicPr>
            <a:picLocks noChangeAspect="1"/>
          </p:cNvPicPr>
          <p:nvPr/>
        </p:nvPicPr>
        <p:blipFill>
          <a:blip r:embed="rId4"/>
          <a:stretch>
            <a:fillRect/>
          </a:stretch>
        </p:blipFill>
        <p:spPr>
          <a:xfrm>
            <a:off x="3733800" y="2057400"/>
            <a:ext cx="4953691" cy="1467055"/>
          </a:xfrm>
          <a:prstGeom prst="rect">
            <a:avLst/>
          </a:prstGeom>
        </p:spPr>
      </p:pic>
    </p:spTree>
    <p:extLst>
      <p:ext uri="{BB962C8B-B14F-4D97-AF65-F5344CB8AC3E}">
        <p14:creationId xmlns:p14="http://schemas.microsoft.com/office/powerpoint/2010/main" val="9361924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an Interaction?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Suppose we want to know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on </a:t>
                </a:r>
                <a14:m>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oMath>
                </a14:m>
                <a:r>
                  <a:rPr lang="en-US" sz="2400" dirty="0">
                    <a:solidFill>
                      <a:srgbClr val="0070C0"/>
                    </a:solidFill>
                    <a:cs typeface="Times New Roman" panose="02020603050405020304" pitchFamily="18" charset="0"/>
                  </a:rPr>
                  <a:t> </a:t>
                </a:r>
                <a:r>
                  <a:rPr lang="en-US" sz="2400" b="1" dirty="0">
                    <a:solidFill>
                      <a:srgbClr val="0070C0"/>
                    </a:solidFill>
                    <a:cs typeface="Times New Roman" panose="02020603050405020304" pitchFamily="18" charset="0"/>
                  </a:rPr>
                  <a:t>specific to </a:t>
                </a:r>
                <a:r>
                  <a:rPr lang="en-US" sz="2400" dirty="0">
                    <a:cs typeface="Times New Roman" panose="02020603050405020304" pitchFamily="18" charset="0"/>
                  </a:rPr>
                  <a:t>groups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𝑍</m:t>
                    </m:r>
                  </m:oMath>
                </a14:m>
                <a:endParaRPr lang="en-US" sz="2400" dirty="0">
                  <a:cs typeface="Times New Roman" panose="02020603050405020304" pitchFamily="18" charset="0"/>
                </a:endParaRPr>
              </a:p>
              <a:p>
                <a:endParaRPr lang="en-US" sz="26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100900287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an Interaction?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Suppose we want to know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on </a:t>
                </a:r>
                <a14:m>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oMath>
                </a14:m>
                <a:r>
                  <a:rPr lang="en-US" sz="2400" dirty="0">
                    <a:solidFill>
                      <a:srgbClr val="0070C0"/>
                    </a:solidFill>
                    <a:cs typeface="Times New Roman" panose="02020603050405020304" pitchFamily="18" charset="0"/>
                  </a:rPr>
                  <a:t> </a:t>
                </a:r>
                <a:r>
                  <a:rPr lang="en-US" sz="2400" b="1" dirty="0">
                    <a:solidFill>
                      <a:srgbClr val="0070C0"/>
                    </a:solidFill>
                    <a:cs typeface="Times New Roman" panose="02020603050405020304" pitchFamily="18" charset="0"/>
                  </a:rPr>
                  <a:t>specific to </a:t>
                </a:r>
                <a:r>
                  <a:rPr lang="en-US" sz="2400" dirty="0">
                    <a:cs typeface="Times New Roman" panose="02020603050405020304" pitchFamily="18" charset="0"/>
                  </a:rPr>
                  <a:t>groups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𝑍</m:t>
                    </m:r>
                  </m:oMath>
                </a14:m>
                <a:endParaRPr lang="en-US" sz="2400" b="0" dirty="0">
                  <a:cs typeface="Times New Roman" panose="02020603050405020304" pitchFamily="18" charset="0"/>
                </a:endParaRPr>
              </a:p>
              <a:p>
                <a:r>
                  <a:rPr lang="en-US" sz="2400" dirty="0">
                    <a:cs typeface="Times New Roman" panose="02020603050405020304" pitchFamily="18" charset="0"/>
                  </a:rPr>
                  <a:t>We want to flexibly model how a relationship between two variables </a:t>
                </a:r>
                <a:r>
                  <a:rPr lang="en-US" sz="2400" b="1" dirty="0">
                    <a:solidFill>
                      <a:srgbClr val="0070C0"/>
                    </a:solidFill>
                    <a:cs typeface="Times New Roman" panose="02020603050405020304" pitchFamily="18" charset="0"/>
                  </a:rPr>
                  <a:t>may depend on the levels of a third</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0</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𝑋</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2</m:t>
                          </m:r>
                        </m:sub>
                      </m:sSub>
                      <m:r>
                        <a:rPr lang="en-US" sz="2400" b="0" i="1" smtClean="0">
                          <a:solidFill>
                            <a:srgbClr val="0070C0"/>
                          </a:solidFill>
                          <a:latin typeface="Cambria Math" panose="02040503050406030204" pitchFamily="18" charset="0"/>
                          <a:cs typeface="Times New Roman" panose="02020603050405020304" pitchFamily="18" charset="0"/>
                        </a:rPr>
                        <m:t>𝑍</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d>
                        <m:dPr>
                          <m:ctrlPr>
                            <a:rPr lang="en-US" sz="2400" b="0" i="1" smtClean="0">
                              <a:solidFill>
                                <a:srgbClr val="0070C0"/>
                              </a:solidFill>
                              <a:latin typeface="Cambria Math" panose="02040503050406030204" pitchFamily="18" charset="0"/>
                              <a:cs typeface="Times New Roman" panose="02020603050405020304" pitchFamily="18" charset="0"/>
                            </a:rPr>
                          </m:ctrlPr>
                        </m:dPr>
                        <m:e>
                          <m:r>
                            <a:rPr lang="en-US" sz="2400" b="0" i="1" smtClean="0">
                              <a:solidFill>
                                <a:srgbClr val="0070C0"/>
                              </a:solidFill>
                              <a:latin typeface="Cambria Math" panose="02040503050406030204" pitchFamily="18" charset="0"/>
                              <a:cs typeface="Times New Roman" panose="02020603050405020304" pitchFamily="18" charset="0"/>
                            </a:rPr>
                            <m:t>𝑋</m:t>
                          </m:r>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𝑍</m:t>
                          </m:r>
                        </m:e>
                      </m:d>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𝜀</m:t>
                      </m:r>
                    </m:oMath>
                  </m:oMathPara>
                </a14:m>
                <a:endParaRPr lang="en-US" sz="2400" dirty="0">
                  <a:solidFill>
                    <a:srgbClr val="0070C0"/>
                  </a:solidFill>
                  <a:cs typeface="Times New Roman" panose="02020603050405020304" pitchFamily="18" charset="0"/>
                </a:endParaRPr>
              </a:p>
              <a:p>
                <a:endParaRPr lang="en-US" sz="26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5044650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an Interaction?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Suppose we want to know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on </a:t>
                </a:r>
                <a14:m>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oMath>
                </a14:m>
                <a:r>
                  <a:rPr lang="en-US" sz="2400" dirty="0">
                    <a:solidFill>
                      <a:srgbClr val="0070C0"/>
                    </a:solidFill>
                    <a:cs typeface="Times New Roman" panose="02020603050405020304" pitchFamily="18" charset="0"/>
                  </a:rPr>
                  <a:t> </a:t>
                </a:r>
                <a:r>
                  <a:rPr lang="en-US" sz="2400" b="1" dirty="0">
                    <a:solidFill>
                      <a:srgbClr val="0070C0"/>
                    </a:solidFill>
                    <a:cs typeface="Times New Roman" panose="02020603050405020304" pitchFamily="18" charset="0"/>
                  </a:rPr>
                  <a:t>specific to </a:t>
                </a:r>
                <a:r>
                  <a:rPr lang="en-US" sz="2400" dirty="0">
                    <a:cs typeface="Times New Roman" panose="02020603050405020304" pitchFamily="18" charset="0"/>
                  </a:rPr>
                  <a:t>groups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𝑍</m:t>
                    </m:r>
                  </m:oMath>
                </a14:m>
                <a:endParaRPr lang="en-US" sz="2400" dirty="0">
                  <a:cs typeface="Times New Roman" panose="02020603050405020304" pitchFamily="18" charset="0"/>
                </a:endParaRPr>
              </a:p>
              <a:p>
                <a:r>
                  <a:rPr lang="en-US" sz="2400" dirty="0">
                    <a:cs typeface="Times New Roman" panose="02020603050405020304" pitchFamily="18" charset="0"/>
                  </a:rPr>
                  <a:t>We want to flexibly model how a relationship between two variables </a:t>
                </a:r>
                <a:r>
                  <a:rPr lang="en-US" sz="2400" b="1" dirty="0">
                    <a:solidFill>
                      <a:srgbClr val="0070C0"/>
                    </a:solidFill>
                    <a:cs typeface="Times New Roman" panose="02020603050405020304" pitchFamily="18" charset="0"/>
                  </a:rPr>
                  <a:t>may depend on the levels of a third</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0</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𝑋</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2</m:t>
                          </m:r>
                        </m:sub>
                      </m:sSub>
                      <m:r>
                        <a:rPr lang="en-US" sz="2400" b="0" i="1" smtClean="0">
                          <a:solidFill>
                            <a:srgbClr val="0070C0"/>
                          </a:solidFill>
                          <a:latin typeface="Cambria Math" panose="02040503050406030204" pitchFamily="18" charset="0"/>
                          <a:cs typeface="Times New Roman" panose="02020603050405020304" pitchFamily="18" charset="0"/>
                        </a:rPr>
                        <m:t>𝑍</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d>
                        <m:dPr>
                          <m:ctrlPr>
                            <a:rPr lang="en-US" sz="2400" b="0" i="1" smtClean="0">
                              <a:solidFill>
                                <a:srgbClr val="0070C0"/>
                              </a:solidFill>
                              <a:latin typeface="Cambria Math" panose="02040503050406030204" pitchFamily="18" charset="0"/>
                              <a:cs typeface="Times New Roman" panose="02020603050405020304" pitchFamily="18" charset="0"/>
                            </a:rPr>
                          </m:ctrlPr>
                        </m:dPr>
                        <m:e>
                          <m:r>
                            <a:rPr lang="en-US" sz="2400" b="0" i="1" smtClean="0">
                              <a:solidFill>
                                <a:srgbClr val="0070C0"/>
                              </a:solidFill>
                              <a:latin typeface="Cambria Math" panose="02040503050406030204" pitchFamily="18" charset="0"/>
                              <a:cs typeface="Times New Roman" panose="02020603050405020304" pitchFamily="18" charset="0"/>
                            </a:rPr>
                            <m:t>𝑋</m:t>
                          </m:r>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𝑍</m:t>
                          </m:r>
                        </m:e>
                      </m:d>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𝜀</m:t>
                      </m:r>
                    </m:oMath>
                  </m:oMathPara>
                </a14:m>
                <a:endParaRPr lang="en-US" sz="2400" dirty="0">
                  <a:solidFill>
                    <a:srgbClr val="0070C0"/>
                  </a:solidFill>
                  <a:cs typeface="Times New Roman" panose="02020603050405020304" pitchFamily="18" charset="0"/>
                </a:endParaRPr>
              </a:p>
              <a:p>
                <a:r>
                  <a:rPr lang="en-US" sz="2600" dirty="0">
                    <a:cs typeface="Times New Roman" panose="02020603050405020304" pitchFamily="18" charset="0"/>
                  </a:rPr>
                  <a:t>Main question: how do we interpret interaction terms?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558" t="-1305"/>
                </a:stretch>
              </a:blipFill>
            </p:spPr>
            <p:txBody>
              <a:bodyPr/>
              <a:lstStyle/>
              <a:p>
                <a:r>
                  <a:rPr lang="en-US">
                    <a:noFill/>
                  </a:rPr>
                  <a:t> </a:t>
                </a:r>
              </a:p>
            </p:txBody>
          </p:sp>
        </mc:Fallback>
      </mc:AlternateContent>
    </p:spTree>
    <p:extLst>
      <p:ext uri="{BB962C8B-B14F-4D97-AF65-F5344CB8AC3E}">
        <p14:creationId xmlns:p14="http://schemas.microsoft.com/office/powerpoint/2010/main" val="37539367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C090224-F0D7-141A-ABD0-0F81A3283FE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CF25538-BA28-96A4-30C3-1B5231BC887C}"/>
              </a:ext>
            </a:extLst>
          </p:cNvPr>
          <p:cNvPicPr>
            <a:picLocks noChangeAspect="1"/>
          </p:cNvPicPr>
          <p:nvPr/>
        </p:nvPicPr>
        <p:blipFill>
          <a:blip r:embed="rId3"/>
          <a:stretch>
            <a:fillRect/>
          </a:stretch>
        </p:blipFill>
        <p:spPr>
          <a:xfrm>
            <a:off x="609600" y="962232"/>
            <a:ext cx="10058400" cy="5223782"/>
          </a:xfrm>
          <a:prstGeom prst="rect">
            <a:avLst/>
          </a:prstGeom>
        </p:spPr>
      </p:pic>
    </p:spTree>
    <p:extLst>
      <p:ext uri="{BB962C8B-B14F-4D97-AF65-F5344CB8AC3E}">
        <p14:creationId xmlns:p14="http://schemas.microsoft.com/office/powerpoint/2010/main" val="214575709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C090224-F0D7-141A-ABD0-0F81A3283FE4}"/>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6277A6ED-387F-668B-FBF9-A499F6CFA73C}"/>
              </a:ext>
            </a:extLst>
          </p:cNvPr>
          <p:cNvPicPr>
            <a:picLocks noChangeAspect="1"/>
          </p:cNvPicPr>
          <p:nvPr/>
        </p:nvPicPr>
        <p:blipFill>
          <a:blip r:embed="rId3"/>
          <a:stretch>
            <a:fillRect/>
          </a:stretch>
        </p:blipFill>
        <p:spPr>
          <a:xfrm>
            <a:off x="643128" y="1066800"/>
            <a:ext cx="10058400" cy="5258312"/>
          </a:xfrm>
          <a:prstGeom prst="rect">
            <a:avLst/>
          </a:prstGeom>
        </p:spPr>
      </p:pic>
    </p:spTree>
    <p:extLst>
      <p:ext uri="{BB962C8B-B14F-4D97-AF65-F5344CB8AC3E}">
        <p14:creationId xmlns:p14="http://schemas.microsoft.com/office/powerpoint/2010/main" val="11168625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do we Interpret Interaction Terms?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Example: risk adjustment (predicting health costs) </a:t>
                </a:r>
              </a:p>
              <a:p>
                <a:pPr marL="0" indent="0" algn="ctr">
                  <a:buNone/>
                </a:pPr>
                <a14:m>
                  <m:oMath xmlns:m="http://schemas.openxmlformats.org/officeDocument/2006/math">
                    <m:r>
                      <a:rPr lang="en-US" sz="2400" b="0" i="1" smtClean="0">
                        <a:latin typeface="Cambria Math" panose="02040503050406030204" pitchFamily="18" charset="0"/>
                        <a:cs typeface="Times New Roman" panose="02020603050405020304" pitchFamily="18" charset="0"/>
                      </a:rPr>
                      <m:t>𝑐𝑜𝑠</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𝑡</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𝑐𝑎𝑛𝑐𝑒𝑟</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𝑚𝑎𝑙</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𝑐𝑎𝑛𝑐𝑒𝑟</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𝑚𝑎𝑙</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b="1" dirty="0">
                    <a:solidFill>
                      <a:srgbClr val="0070C0"/>
                    </a:solidFill>
                    <a:cs typeface="Times New Roman" panose="02020603050405020304" pitchFamily="18" charset="0"/>
                  </a:rPr>
                  <a:t>What is the effect of cancer on predicted costs?  </a:t>
                </a:r>
              </a:p>
              <a:p>
                <a:pPr lvl="1"/>
                <a:r>
                  <a:rPr lang="en-US" sz="2400" dirty="0">
                    <a:solidFill>
                      <a:srgbClr val="0070C0"/>
                    </a:solidFill>
                    <a:cs typeface="Times New Roman" panose="02020603050405020304" pitchFamily="18" charset="0"/>
                  </a:rPr>
                  <a:t>To find this, just take the derivative: </a:t>
                </a:r>
              </a:p>
              <a:p>
                <a:pPr marL="274320" lvl="1" indent="0">
                  <a:buNone/>
                </a:pPr>
                <a14:m>
                  <m:oMathPara xmlns:m="http://schemas.openxmlformats.org/officeDocument/2006/math">
                    <m:oMathParaPr>
                      <m:jc m:val="centerGroup"/>
                    </m:oMathParaPr>
                    <m:oMath xmlns:m="http://schemas.openxmlformats.org/officeDocument/2006/math">
                      <m:f>
                        <m:fPr>
                          <m:ctrlPr>
                            <a:rPr lang="en-US" sz="2400" i="1" smtClean="0">
                              <a:solidFill>
                                <a:srgbClr val="0070C0"/>
                              </a:solidFill>
                              <a:latin typeface="Cambria Math" panose="02040503050406030204" pitchFamily="18" charset="0"/>
                              <a:cs typeface="Times New Roman" panose="02020603050405020304" pitchFamily="18" charset="0"/>
                            </a:rPr>
                          </m:ctrlPr>
                        </m:fPr>
                        <m:num>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𝑐𝑜𝑠</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𝑡</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num>
                        <m:den>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𝑐𝑎𝑛𝑐𝑒𝑟</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𝑠</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den>
                      </m:f>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𝑚𝑎𝑙</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𝑒</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oMath>
                  </m:oMathPara>
                </a14:m>
                <a:endParaRPr lang="en-US" sz="2400" dirty="0">
                  <a:solidFill>
                    <a:srgbClr val="0070C0"/>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311899153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do we Interpret Interaction Terms?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Example: risk adjustment (predicting health costs) </a:t>
                </a:r>
              </a:p>
              <a:p>
                <a:pPr marL="0" indent="0" algn="ctr">
                  <a:buNone/>
                </a:pPr>
                <a14:m>
                  <m:oMath xmlns:m="http://schemas.openxmlformats.org/officeDocument/2006/math">
                    <m:r>
                      <a:rPr lang="en-US" sz="2400" b="0" i="1" smtClean="0">
                        <a:latin typeface="Cambria Math" panose="02040503050406030204" pitchFamily="18" charset="0"/>
                        <a:cs typeface="Times New Roman" panose="02020603050405020304" pitchFamily="18" charset="0"/>
                      </a:rPr>
                      <m:t>𝑐𝑜𝑠</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𝑡</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𝑐𝑎𝑛𝑐𝑒𝑟</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𝑚𝑎𝑙</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𝑐𝑎𝑛𝑐𝑒𝑟</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𝑚𝑎𝑙</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b="1" dirty="0">
                    <a:solidFill>
                      <a:srgbClr val="0070C0"/>
                    </a:solidFill>
                    <a:cs typeface="Times New Roman" panose="02020603050405020304" pitchFamily="18" charset="0"/>
                  </a:rPr>
                  <a:t>What is the effect of cancer on predicted costs?  </a:t>
                </a:r>
              </a:p>
              <a:p>
                <a:pPr lvl="1"/>
                <a:r>
                  <a:rPr lang="en-US" sz="2400" dirty="0">
                    <a:solidFill>
                      <a:srgbClr val="0070C0"/>
                    </a:solidFill>
                    <a:cs typeface="Times New Roman" panose="02020603050405020304" pitchFamily="18" charset="0"/>
                  </a:rPr>
                  <a:t>To find this, take the derivative: </a:t>
                </a:r>
              </a:p>
              <a:p>
                <a:pPr marL="274320" lvl="1" indent="0">
                  <a:buNone/>
                </a:pPr>
                <a14:m>
                  <m:oMathPara xmlns:m="http://schemas.openxmlformats.org/officeDocument/2006/math">
                    <m:oMathParaPr>
                      <m:jc m:val="centerGroup"/>
                    </m:oMathParaPr>
                    <m:oMath xmlns:m="http://schemas.openxmlformats.org/officeDocument/2006/math">
                      <m:f>
                        <m:fPr>
                          <m:ctrlPr>
                            <a:rPr lang="en-US" sz="2400" i="1" smtClean="0">
                              <a:solidFill>
                                <a:srgbClr val="0070C0"/>
                              </a:solidFill>
                              <a:latin typeface="Cambria Math" panose="02040503050406030204" pitchFamily="18" charset="0"/>
                              <a:cs typeface="Times New Roman" panose="02020603050405020304" pitchFamily="18" charset="0"/>
                            </a:rPr>
                          </m:ctrlPr>
                        </m:fPr>
                        <m:num>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𝑐𝑜𝑠</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𝑡</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num>
                        <m:den>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𝑐𝑎𝑛𝑐𝑒𝑟</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𝑠</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den>
                      </m:f>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𝑚𝑎𝑙</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𝑒</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oMath>
                  </m:oMathPara>
                </a14:m>
                <a:endParaRPr lang="en-US" sz="2400" dirty="0">
                  <a:solidFill>
                    <a:srgbClr val="0070C0"/>
                  </a:solidFill>
                  <a:cs typeface="Times New Roman" panose="02020603050405020304" pitchFamily="18" charset="0"/>
                </a:endParaRPr>
              </a:p>
              <a:p>
                <a:pPr lvl="1"/>
                <a:r>
                  <a:rPr lang="en-US" sz="2400" dirty="0">
                    <a:solidFill>
                      <a:schemeClr val="tx1"/>
                    </a:solidFill>
                    <a:cs typeface="Times New Roman" panose="02020603050405020304" pitchFamily="18" charset="0"/>
                  </a:rPr>
                  <a:t>Hence, predictions are different across sexes:</a:t>
                </a:r>
              </a:p>
              <a:p>
                <a:pPr lvl="2"/>
                <a:r>
                  <a:rPr lang="en-US" sz="2200" dirty="0">
                    <a:solidFill>
                      <a:schemeClr val="tx1"/>
                    </a:solidFill>
                    <a:cs typeface="Times New Roman" panose="02020603050405020304" pitchFamily="18" charset="0"/>
                  </a:rPr>
                  <a:t>For females: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oMath>
                </a14:m>
                <a:endParaRPr lang="en-US" sz="2200" dirty="0">
                  <a:solidFill>
                    <a:schemeClr val="tx1"/>
                  </a:solidFill>
                  <a:cs typeface="Times New Roman" panose="02020603050405020304" pitchFamily="18" charset="0"/>
                </a:endParaRPr>
              </a:p>
              <a:p>
                <a:pPr lvl="2"/>
                <a:r>
                  <a:rPr lang="en-US" sz="2200" dirty="0">
                    <a:solidFill>
                      <a:schemeClr val="tx1"/>
                    </a:solidFill>
                    <a:cs typeface="Times New Roman" panose="02020603050405020304" pitchFamily="18" charset="0"/>
                  </a:rPr>
                  <a:t>For males: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r>
                      <a:rPr lang="en-US" sz="2200" b="0" i="1" smtClean="0">
                        <a:solidFill>
                          <a:schemeClr val="accent3">
                            <a:lumMod val="75000"/>
                          </a:schemeClr>
                        </a:solidFill>
                        <a:latin typeface="Cambria Math" panose="02040503050406030204" pitchFamily="18" charset="0"/>
                        <a:cs typeface="Times New Roman" panose="02020603050405020304" pitchFamily="18" charset="0"/>
                      </a:rPr>
                      <m:t>+</m:t>
                    </m:r>
                    <m:sSub>
                      <m:sSubPr>
                        <m:ctrlPr>
                          <a:rPr lang="en-US" sz="22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2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200" b="0" i="1" smtClean="0">
                            <a:solidFill>
                              <a:schemeClr val="accent3">
                                <a:lumMod val="75000"/>
                              </a:schemeClr>
                            </a:solidFill>
                            <a:latin typeface="Cambria Math" panose="02040503050406030204" pitchFamily="18" charset="0"/>
                            <a:cs typeface="Times New Roman" panose="02020603050405020304" pitchFamily="18" charset="0"/>
                          </a:rPr>
                          <m:t>3</m:t>
                        </m:r>
                      </m:sub>
                    </m:sSub>
                  </m:oMath>
                </a14:m>
                <a:endParaRPr lang="en-US" sz="2200" dirty="0">
                  <a:solidFill>
                    <a:schemeClr val="tx1"/>
                  </a:solidFill>
                  <a:cs typeface="Times New Roman" panose="02020603050405020304" pitchFamily="18" charset="0"/>
                </a:endParaRPr>
              </a:p>
              <a:p>
                <a:pPr lvl="1"/>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3</m:t>
                        </m:r>
                      </m:sub>
                    </m:sSub>
                  </m:oMath>
                </a14:m>
                <a:r>
                  <a:rPr lang="en-US" sz="2400" dirty="0">
                    <a:solidFill>
                      <a:schemeClr val="tx1"/>
                    </a:solidFill>
                    <a:cs typeface="Times New Roman" panose="02020603050405020304" pitchFamily="18" charset="0"/>
                  </a:rPr>
                  <a:t> tells you the </a:t>
                </a:r>
                <a:r>
                  <a:rPr lang="en-US" sz="2400" b="1" dirty="0">
                    <a:solidFill>
                      <a:schemeClr val="accent3">
                        <a:lumMod val="75000"/>
                      </a:schemeClr>
                    </a:solidFill>
                    <a:cs typeface="Times New Roman" panose="02020603050405020304" pitchFamily="18" charset="0"/>
                  </a:rPr>
                  <a:t>differential marginal</a:t>
                </a:r>
                <a:r>
                  <a:rPr lang="en-US" sz="2400" b="1" dirty="0">
                    <a:solidFill>
                      <a:schemeClr val="tx1"/>
                    </a:solidFill>
                    <a:cs typeface="Times New Roman" panose="02020603050405020304" pitchFamily="18" charset="0"/>
                  </a:rPr>
                  <a:t> </a:t>
                </a:r>
                <a:r>
                  <a:rPr lang="en-US" sz="2400" dirty="0">
                    <a:solidFill>
                      <a:schemeClr val="tx1"/>
                    </a:solidFill>
                    <a:cs typeface="Times New Roman" panose="02020603050405020304" pitchFamily="18" charset="0"/>
                  </a:rPr>
                  <a:t>cost of cancer for males</a:t>
                </a:r>
              </a:p>
              <a:p>
                <a:pPr marL="274320" lvl="1" indent="0">
                  <a:buNone/>
                </a:pPr>
                <a:endParaRPr lang="en-US" sz="2400" dirty="0">
                  <a:solidFill>
                    <a:srgbClr val="0070C0"/>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10102497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about Continuous Interactions?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Example: risk adjustment (predicting health costs) </a:t>
                </a:r>
              </a:p>
              <a:p>
                <a:pPr marL="0" indent="0" algn="ctr">
                  <a:buNone/>
                </a:pPr>
                <a14:m>
                  <m:oMath xmlns:m="http://schemas.openxmlformats.org/officeDocument/2006/math">
                    <m:r>
                      <a:rPr lang="en-US" sz="2400" b="0" i="1" smtClean="0">
                        <a:latin typeface="Cambria Math" panose="02040503050406030204" pitchFamily="18" charset="0"/>
                        <a:cs typeface="Times New Roman" panose="02020603050405020304" pitchFamily="18" charset="0"/>
                      </a:rPr>
                      <m:t>𝑐𝑜𝑠</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𝑡</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𝐵𝑀</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𝐼</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𝐴𝑔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𝐴𝑔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𝐵𝑀</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𝐼</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b="1" dirty="0">
                    <a:solidFill>
                      <a:srgbClr val="0070C0"/>
                    </a:solidFill>
                    <a:cs typeface="Times New Roman" panose="02020603050405020304" pitchFamily="18" charset="0"/>
                  </a:rPr>
                  <a:t>What is the effect of BMI on predicted costs?  </a:t>
                </a:r>
              </a:p>
              <a:p>
                <a:pPr lvl="1"/>
                <a:r>
                  <a:rPr lang="en-US" sz="2400" dirty="0">
                    <a:solidFill>
                      <a:srgbClr val="0070C0"/>
                    </a:solidFill>
                    <a:cs typeface="Times New Roman" panose="02020603050405020304" pitchFamily="18" charset="0"/>
                  </a:rPr>
                  <a:t>To find this, take the derivative: </a:t>
                </a:r>
              </a:p>
              <a:p>
                <a:pPr marL="274320" lvl="1" indent="0">
                  <a:buNone/>
                </a:pPr>
                <a14:m>
                  <m:oMathPara xmlns:m="http://schemas.openxmlformats.org/officeDocument/2006/math">
                    <m:oMathParaPr>
                      <m:jc m:val="centerGroup"/>
                    </m:oMathParaPr>
                    <m:oMath xmlns:m="http://schemas.openxmlformats.org/officeDocument/2006/math">
                      <m:f>
                        <m:fPr>
                          <m:ctrlPr>
                            <a:rPr lang="en-US" sz="2400" i="1" smtClean="0">
                              <a:solidFill>
                                <a:srgbClr val="0070C0"/>
                              </a:solidFill>
                              <a:latin typeface="Cambria Math" panose="02040503050406030204" pitchFamily="18" charset="0"/>
                              <a:cs typeface="Times New Roman" panose="02020603050405020304" pitchFamily="18" charset="0"/>
                            </a:rPr>
                          </m:ctrlPr>
                        </m:fPr>
                        <m:num>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𝑐𝑜𝑠</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𝑡</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num>
                        <m:den>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𝐵𝑀</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𝐼</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den>
                      </m:f>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𝐴𝑔</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𝑒</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oMath>
                  </m:oMathPara>
                </a14:m>
                <a:endParaRPr lang="en-US" sz="2400" dirty="0">
                  <a:solidFill>
                    <a:srgbClr val="0070C0"/>
                  </a:solidFill>
                  <a:cs typeface="Times New Roman" panose="02020603050405020304" pitchFamily="18" charset="0"/>
                </a:endParaRPr>
              </a:p>
              <a:p>
                <a:pPr lvl="1"/>
                <a:r>
                  <a:rPr lang="en-US" sz="2400" dirty="0">
                    <a:solidFill>
                      <a:schemeClr val="tx1"/>
                    </a:solidFill>
                    <a:cs typeface="Times New Roman" panose="02020603050405020304" pitchFamily="18" charset="0"/>
                  </a:rPr>
                  <a:t>Now, interpretation is harder:</a:t>
                </a:r>
              </a:p>
              <a:p>
                <a:pPr lvl="2"/>
                <a:r>
                  <a:rPr lang="en-US" sz="2200" dirty="0">
                    <a:solidFill>
                      <a:schemeClr val="tx1"/>
                    </a:solidFill>
                    <a:cs typeface="Times New Roman" panose="02020603050405020304" pitchFamily="18" charset="0"/>
                  </a:rPr>
                  <a:t>As BMI increases, costs are expected to change by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oMath>
                </a14:m>
                <a:endParaRPr lang="en-US" sz="2200" dirty="0">
                  <a:solidFill>
                    <a:schemeClr val="tx1"/>
                  </a:solidFill>
                  <a:cs typeface="Times New Roman" panose="02020603050405020304" pitchFamily="18" charset="0"/>
                </a:endParaRPr>
              </a:p>
              <a:p>
                <a:pPr lvl="2"/>
                <a:r>
                  <a:rPr lang="en-US" sz="2200" dirty="0">
                    <a:solidFill>
                      <a:schemeClr val="tx1"/>
                    </a:solidFill>
                    <a:cs typeface="Times New Roman" panose="02020603050405020304" pitchFamily="18" charset="0"/>
                  </a:rPr>
                  <a:t>But as age increases, effect of BMI is also changing by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3</m:t>
                        </m:r>
                      </m:sub>
                    </m:sSub>
                  </m:oMath>
                </a14:m>
                <a:endParaRPr lang="en-US" sz="2200" dirty="0">
                  <a:solidFill>
                    <a:schemeClr val="tx1"/>
                  </a:solidFill>
                  <a:cs typeface="Times New Roman" panose="02020603050405020304" pitchFamily="18" charset="0"/>
                </a:endParaRPr>
              </a:p>
              <a:p>
                <a:pPr lvl="1"/>
                <a:endParaRPr lang="en-US" sz="2400" dirty="0">
                  <a:solidFill>
                    <a:schemeClr val="accent3">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36346132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Interactions in Practice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rmAutofit/>
          </a:bodyPr>
          <a:lstStyle/>
          <a:p>
            <a:pPr marL="457200" indent="-457200">
              <a:buFont typeface="+mj-lt"/>
              <a:buAutoNum type="arabicPeriod"/>
            </a:pPr>
            <a:r>
              <a:rPr lang="en-US" sz="2400" b="1" dirty="0">
                <a:solidFill>
                  <a:schemeClr val="accent3">
                    <a:lumMod val="75000"/>
                  </a:schemeClr>
                </a:solidFill>
                <a:cs typeface="Times New Roman" panose="02020603050405020304" pitchFamily="18" charset="0"/>
              </a:rPr>
              <a:t>Always </a:t>
            </a:r>
            <a:r>
              <a:rPr lang="en-US" sz="2400" dirty="0">
                <a:cs typeface="Times New Roman" panose="02020603050405020304" pitchFamily="18" charset="0"/>
              </a:rPr>
              <a:t>include all pieces of an interaction in the full model</a:t>
            </a:r>
          </a:p>
          <a:p>
            <a:pPr lvl="1"/>
            <a:r>
              <a:rPr lang="en-US" sz="2400" dirty="0">
                <a:cs typeface="Times New Roman" panose="02020603050405020304" pitchFamily="18" charset="0"/>
              </a:rPr>
              <a:t>Much harder to interpret </a:t>
            </a:r>
          </a:p>
          <a:p>
            <a:pPr marL="457200" indent="-457200">
              <a:buFont typeface="+mj-lt"/>
              <a:buAutoNum type="arabicPeriod"/>
            </a:pPr>
            <a:r>
              <a:rPr lang="en-US" sz="2400" dirty="0">
                <a:cs typeface="Times New Roman" panose="02020603050405020304" pitchFamily="18" charset="0"/>
              </a:rPr>
              <a:t>Have a </a:t>
            </a:r>
            <a:r>
              <a:rPr lang="en-US" sz="2400" b="1" dirty="0">
                <a:solidFill>
                  <a:schemeClr val="accent3">
                    <a:lumMod val="75000"/>
                  </a:schemeClr>
                </a:solidFill>
                <a:cs typeface="Times New Roman" panose="02020603050405020304" pitchFamily="18" charset="0"/>
              </a:rPr>
              <a:t>strong theoretical reason </a:t>
            </a:r>
            <a:r>
              <a:rPr lang="en-US" sz="2400" dirty="0">
                <a:cs typeface="Times New Roman" panose="02020603050405020304" pitchFamily="18" charset="0"/>
              </a:rPr>
              <a:t>to justify inclusion</a:t>
            </a:r>
          </a:p>
          <a:p>
            <a:pPr lvl="1"/>
            <a:r>
              <a:rPr lang="en-US" sz="2400" dirty="0">
                <a:cs typeface="Times New Roman" panose="02020603050405020304" pitchFamily="18" charset="0"/>
              </a:rPr>
              <a:t>Too easy to get false positives</a:t>
            </a:r>
          </a:p>
          <a:p>
            <a:pPr lvl="1"/>
            <a:endParaRPr lang="en-US" sz="2400" dirty="0">
              <a:cs typeface="Times New Roman" panose="02020603050405020304" pitchFamily="18" charset="0"/>
            </a:endParaRPr>
          </a:p>
          <a:p>
            <a:pPr lvl="1"/>
            <a:endParaRPr lang="en-US" sz="2400" dirty="0">
              <a:cs typeface="Times New Roman" panose="02020603050405020304" pitchFamily="18" charset="0"/>
            </a:endParaRPr>
          </a:p>
          <a:p>
            <a:pPr marL="274320" lvl="1" indent="0">
              <a:buNone/>
            </a:pPr>
            <a:endParaRPr lang="en-US" sz="2400" dirty="0">
              <a:cs typeface="Times New Roman" panose="02020603050405020304" pitchFamily="18" charset="0"/>
            </a:endParaRPr>
          </a:p>
          <a:p>
            <a:pPr marL="457200" indent="-457200">
              <a:buFont typeface="+mj-lt"/>
              <a:buAutoNum type="arabicPeriod"/>
            </a:pPr>
            <a:endParaRPr lang="en-US" sz="2400" dirty="0">
              <a:cs typeface="Times New Roman" panose="02020603050405020304" pitchFamily="18" charset="0"/>
            </a:endParaRPr>
          </a:p>
          <a:p>
            <a:pPr marL="457200" indent="-457200">
              <a:buFont typeface="+mj-lt"/>
              <a:buAutoNum type="arabicPeriod"/>
            </a:pPr>
            <a:r>
              <a:rPr lang="en-US" sz="2400" dirty="0">
                <a:cs typeface="Times New Roman" panose="02020603050405020304" pitchFamily="18" charset="0"/>
              </a:rPr>
              <a:t>Effects are generally </a:t>
            </a:r>
            <a:r>
              <a:rPr lang="en-US" sz="2400" b="1" dirty="0">
                <a:solidFill>
                  <a:schemeClr val="accent3">
                    <a:lumMod val="75000"/>
                  </a:schemeClr>
                </a:solidFill>
                <a:cs typeface="Times New Roman" panose="02020603050405020304" pitchFamily="18" charset="0"/>
              </a:rPr>
              <a:t>noisy</a:t>
            </a:r>
          </a:p>
          <a:p>
            <a:pPr lvl="1"/>
            <a:r>
              <a:rPr lang="en-US" sz="2400" dirty="0">
                <a:cs typeface="Times New Roman" panose="02020603050405020304" pitchFamily="18" charset="0"/>
              </a:rPr>
              <a:t>You’re exploiting variation across 2 noisy variables already</a:t>
            </a:r>
          </a:p>
          <a:p>
            <a:pPr lvl="1"/>
            <a:r>
              <a:rPr lang="en-US" sz="2400" dirty="0">
                <a:cs typeface="Times New Roman" panose="02020603050405020304" pitchFamily="18" charset="0"/>
              </a:rPr>
              <a:t>Will need large sample size</a:t>
            </a:r>
          </a:p>
          <a:p>
            <a:pPr marL="457200" indent="-457200">
              <a:buFont typeface="+mj-lt"/>
              <a:buAutoNum type="arabicPeriod"/>
            </a:pPr>
            <a:endParaRPr lang="en-US" sz="2400" b="1" dirty="0">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6080C2B9-1470-472A-875F-411D52333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9FF7977-F952-530F-C4DB-EC40297280CB}"/>
              </a:ext>
            </a:extLst>
          </p:cNvPr>
          <p:cNvPicPr>
            <a:picLocks noChangeAspect="1"/>
          </p:cNvPicPr>
          <p:nvPr/>
        </p:nvPicPr>
        <p:blipFill>
          <a:blip r:embed="rId4"/>
          <a:stretch>
            <a:fillRect/>
          </a:stretch>
        </p:blipFill>
        <p:spPr>
          <a:xfrm>
            <a:off x="3657600" y="2895600"/>
            <a:ext cx="4438389" cy="1828800"/>
          </a:xfrm>
          <a:prstGeom prst="rect">
            <a:avLst/>
          </a:prstGeom>
        </p:spPr>
      </p:pic>
    </p:spTree>
    <p:extLst>
      <p:ext uri="{BB962C8B-B14F-4D97-AF65-F5344CB8AC3E}">
        <p14:creationId xmlns:p14="http://schemas.microsoft.com/office/powerpoint/2010/main" val="388071757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Interactions have </a:t>
            </a:r>
            <a:r>
              <a:rPr lang="en-US" sz="3600">
                <a:cs typeface="Times New Roman" panose="02020603050405020304" pitchFamily="18" charset="0"/>
              </a:rPr>
              <a:t>Power Issues!</a:t>
            </a:r>
            <a:endParaRPr lang="en-US" sz="36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6799F6B9-DB9C-3A0F-2818-9A51D8751B41}"/>
              </a:ext>
            </a:extLst>
          </p:cNvPr>
          <p:cNvPicPr>
            <a:picLocks noChangeAspect="1"/>
          </p:cNvPicPr>
          <p:nvPr/>
        </p:nvPicPr>
        <p:blipFill>
          <a:blip r:embed="rId3"/>
          <a:stretch>
            <a:fillRect/>
          </a:stretch>
        </p:blipFill>
        <p:spPr>
          <a:xfrm>
            <a:off x="685800" y="962231"/>
            <a:ext cx="7391400" cy="6354551"/>
          </a:xfrm>
          <a:prstGeom prst="rect">
            <a:avLst/>
          </a:prstGeom>
        </p:spPr>
      </p:pic>
    </p:spTree>
    <p:extLst>
      <p:ext uri="{BB962C8B-B14F-4D97-AF65-F5344CB8AC3E}">
        <p14:creationId xmlns:p14="http://schemas.microsoft.com/office/powerpoint/2010/main" val="1147326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7BF1B-FC1A-7F79-8E76-EF7E5191CE8B}"/>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B423A2D5-5BF3-0F26-AB80-5A0A03BD186A}"/>
              </a:ext>
            </a:extLst>
          </p:cNvPr>
          <p:cNvPicPr>
            <a:picLocks noChangeAspect="1"/>
          </p:cNvPicPr>
          <p:nvPr/>
        </p:nvPicPr>
        <p:blipFill>
          <a:blip r:embed="rId3"/>
          <a:stretch>
            <a:fillRect/>
          </a:stretch>
        </p:blipFill>
        <p:spPr>
          <a:xfrm>
            <a:off x="1676400" y="1524000"/>
            <a:ext cx="9326506" cy="4800600"/>
          </a:xfrm>
          <a:prstGeom prst="rect">
            <a:avLst/>
          </a:prstGeom>
        </p:spPr>
      </p:pic>
      <p:sp>
        <p:nvSpPr>
          <p:cNvPr id="2" name="Title 1">
            <a:extLst>
              <a:ext uri="{FF2B5EF4-FFF2-40B4-BE49-F238E27FC236}">
                <a16:creationId xmlns:a16="http://schemas.microsoft.com/office/drawing/2014/main" id="{34D3C6E9-91CA-A292-73B2-9E04EAC1AD74}"/>
              </a:ext>
            </a:extLst>
          </p:cNvPr>
          <p:cNvSpPr>
            <a:spLocks noGrp="1"/>
          </p:cNvSpPr>
          <p:nvPr>
            <p:ph type="title"/>
          </p:nvPr>
        </p:nvSpPr>
        <p:spPr>
          <a:xfrm>
            <a:off x="435785" y="330994"/>
            <a:ext cx="9415726" cy="693737"/>
          </a:xfrm>
        </p:spPr>
        <p:txBody>
          <a:bodyPr>
            <a:normAutofit fontScale="90000"/>
          </a:bodyPr>
          <a:lstStyle/>
          <a:p>
            <a:r>
              <a:rPr lang="en-US" dirty="0">
                <a:cs typeface="Times New Roman" panose="02020603050405020304" pitchFamily="18" charset="0"/>
              </a:rPr>
              <a:t>Results </a:t>
            </a:r>
            <a:r>
              <a:rPr lang="en-US" b="1" dirty="0">
                <a:cs typeface="Times New Roman" panose="02020603050405020304" pitchFamily="18" charset="0"/>
              </a:rPr>
              <a:t>with</a:t>
            </a:r>
            <a:r>
              <a:rPr lang="en-US" dirty="0">
                <a:cs typeface="Times New Roman" panose="02020603050405020304" pitchFamily="18" charset="0"/>
              </a:rPr>
              <a:t> Corrections</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C15D850-0D56-B9D3-9311-C170F12575D9}"/>
              </a:ext>
            </a:extLst>
          </p:cNvPr>
          <p:cNvSpPr>
            <a:spLocks noGrp="1"/>
          </p:cNvSpPr>
          <p:nvPr>
            <p:ph idx="1"/>
          </p:nvPr>
        </p:nvSpPr>
        <p:spPr>
          <a:xfrm>
            <a:off x="465602" y="1024731"/>
            <a:ext cx="6019800" cy="3854979"/>
          </a:xfrm>
        </p:spPr>
        <p:txBody>
          <a:bodyPr>
            <a:normAutofit/>
          </a:bodyPr>
          <a:lstStyle/>
          <a:p>
            <a:r>
              <a:rPr lang="en-US" dirty="0">
                <a:cs typeface="Times New Roman" panose="02020603050405020304" pitchFamily="18" charset="0"/>
              </a:rPr>
              <a:t>Only thing still significant: irritability</a:t>
            </a:r>
          </a:p>
          <a:p>
            <a:endParaRPr lang="en-US" dirty="0">
              <a:cs typeface="Times New Roman" panose="02020603050405020304" pitchFamily="18" charset="0"/>
            </a:endParaRPr>
          </a:p>
        </p:txBody>
      </p:sp>
    </p:spTree>
    <p:extLst>
      <p:ext uri="{BB962C8B-B14F-4D97-AF65-F5344CB8AC3E}">
        <p14:creationId xmlns:p14="http://schemas.microsoft.com/office/powerpoint/2010/main" val="289062617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Getting the “Right” Standard Errors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1873965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Standard Errors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Even after ensuring that the model is correctly specified, we need an idea of </a:t>
                </a:r>
                <a:r>
                  <a:rPr lang="en-US" sz="2400" b="1" dirty="0">
                    <a:solidFill>
                      <a:schemeClr val="accent2">
                        <a:lumMod val="75000"/>
                      </a:schemeClr>
                    </a:solidFill>
                    <a:cs typeface="Times New Roman" panose="02020603050405020304" pitchFamily="18" charset="0"/>
                  </a:rPr>
                  <a:t>how precise </a:t>
                </a:r>
                <a:r>
                  <a:rPr lang="en-US" sz="2400" dirty="0">
                    <a:cs typeface="Times New Roman" panose="02020603050405020304" pitchFamily="18" charset="0"/>
                  </a:rPr>
                  <a:t>our estimates are</a:t>
                </a:r>
              </a:p>
              <a:p>
                <a:r>
                  <a:rPr lang="en-US" sz="2400" dirty="0">
                    <a:solidFill>
                      <a:schemeClr val="tx1"/>
                    </a:solidFill>
                    <a:cs typeface="Times New Roman" panose="02020603050405020304" pitchFamily="18" charset="0"/>
                  </a:rPr>
                  <a:t>Recall that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𝑠𝑒</m:t>
                    </m:r>
                    <m:r>
                      <a:rPr lang="en-US" sz="2400" b="0" i="1" smtClean="0">
                        <a:solidFill>
                          <a:schemeClr val="tx1"/>
                        </a:solidFill>
                        <a:latin typeface="Cambria Math" panose="02040503050406030204" pitchFamily="18" charset="0"/>
                        <a:cs typeface="Times New Roman" panose="02020603050405020304" pitchFamily="18" charset="0"/>
                      </a:rPr>
                      <m:t>(</m:t>
                    </m:r>
                    <m:acc>
                      <m:accPr>
                        <m:chr m:val="̂"/>
                        <m:ctrlPr>
                          <a:rPr lang="en-US" sz="2400" b="0" i="1" smtClean="0">
                            <a:solidFill>
                              <a:schemeClr val="tx1"/>
                            </a:solidFill>
                            <a:latin typeface="Cambria Math" panose="02040503050406030204" pitchFamily="18"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1</m:t>
                            </m:r>
                          </m:sub>
                        </m:sSub>
                      </m:e>
                    </m:acc>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tells us something </a:t>
                </a:r>
                <a:r>
                  <a:rPr lang="en-US" sz="2400" dirty="0">
                    <a:cs typeface="Times New Roman" panose="02020603050405020304" pitchFamily="18" charset="0"/>
                  </a:rPr>
                  <a:t>about sampling distribution:</a:t>
                </a:r>
              </a:p>
              <a:p>
                <a:pPr lvl="1"/>
                <a:r>
                  <a:rPr lang="en-US" sz="2400" dirty="0">
                    <a:cs typeface="Times New Roman" panose="02020603050405020304" pitchFamily="18" charset="0"/>
                  </a:rPr>
                  <a:t>Range of plausible estimates, </a:t>
                </a:r>
              </a:p>
              <a:p>
                <a:pPr lvl="1"/>
                <a:r>
                  <a:rPr lang="en-US" sz="2400" dirty="0">
                    <a:cs typeface="Times New Roman" panose="02020603050405020304" pitchFamily="18" charset="0"/>
                  </a:rPr>
                  <a:t>Confidence intervals, </a:t>
                </a:r>
              </a:p>
              <a:p>
                <a:pPr lvl="1"/>
                <a:r>
                  <a:rPr lang="en-US" sz="2400" dirty="0">
                    <a:cs typeface="Times New Roman" panose="02020603050405020304" pitchFamily="18" charset="0"/>
                  </a:rPr>
                  <a:t>Statistical significance</a:t>
                </a:r>
              </a:p>
              <a:p>
                <a:pPr lvl="1"/>
                <a:r>
                  <a:rPr lang="en-US" sz="2400" dirty="0">
                    <a:cs typeface="Times New Roman" panose="02020603050405020304" pitchFamily="18" charset="0"/>
                  </a:rPr>
                  <a:t>Eliminating certain DGPs</a:t>
                </a:r>
                <a:endParaRPr lang="en-US" sz="2400"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2"/>
                <a:stretch>
                  <a:fillRect l="-454" t="-1305" r="-1491"/>
                </a:stretch>
              </a:blipFill>
            </p:spPr>
            <p:txBody>
              <a:bodyPr/>
              <a:lstStyle/>
              <a:p>
                <a:r>
                  <a:rPr lang="en-US">
                    <a:noFill/>
                  </a:rPr>
                  <a:t> </a:t>
                </a:r>
              </a:p>
            </p:txBody>
          </p:sp>
        </mc:Fallback>
      </mc:AlternateContent>
    </p:spTree>
    <p:extLst>
      <p:ext uri="{BB962C8B-B14F-4D97-AF65-F5344CB8AC3E}">
        <p14:creationId xmlns:p14="http://schemas.microsoft.com/office/powerpoint/2010/main" val="14388625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Standard Errors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Even after ensuring that the model is correctly specified, we need an idea of </a:t>
                </a:r>
                <a:r>
                  <a:rPr lang="en-US" sz="2400" b="1" dirty="0">
                    <a:solidFill>
                      <a:schemeClr val="accent2">
                        <a:lumMod val="75000"/>
                      </a:schemeClr>
                    </a:solidFill>
                    <a:cs typeface="Times New Roman" panose="02020603050405020304" pitchFamily="18" charset="0"/>
                  </a:rPr>
                  <a:t>how precise </a:t>
                </a:r>
                <a:r>
                  <a:rPr lang="en-US" sz="2400" dirty="0">
                    <a:cs typeface="Times New Roman" panose="02020603050405020304" pitchFamily="18" charset="0"/>
                  </a:rPr>
                  <a:t>our estimates are</a:t>
                </a:r>
              </a:p>
              <a:p>
                <a:r>
                  <a:rPr lang="en-US" sz="2400" dirty="0">
                    <a:solidFill>
                      <a:schemeClr val="tx1"/>
                    </a:solidFill>
                    <a:cs typeface="Times New Roman" panose="02020603050405020304" pitchFamily="18" charset="0"/>
                  </a:rPr>
                  <a:t>Recall that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𝑠𝑒</m:t>
                    </m:r>
                    <m:r>
                      <a:rPr lang="en-US" sz="2400" b="0" i="1" smtClean="0">
                        <a:solidFill>
                          <a:schemeClr val="tx1"/>
                        </a:solidFill>
                        <a:latin typeface="Cambria Math" panose="02040503050406030204" pitchFamily="18" charset="0"/>
                        <a:cs typeface="Times New Roman" panose="02020603050405020304" pitchFamily="18" charset="0"/>
                      </a:rPr>
                      <m:t>(</m:t>
                    </m:r>
                    <m:acc>
                      <m:accPr>
                        <m:chr m:val="̂"/>
                        <m:ctrlPr>
                          <a:rPr lang="en-US" sz="2400" b="0" i="1" smtClean="0">
                            <a:solidFill>
                              <a:schemeClr val="tx1"/>
                            </a:solidFill>
                            <a:latin typeface="Cambria Math" panose="02040503050406030204" pitchFamily="18"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1</m:t>
                            </m:r>
                          </m:sub>
                        </m:sSub>
                      </m:e>
                    </m:acc>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tells us something </a:t>
                </a:r>
                <a:r>
                  <a:rPr lang="en-US" sz="2400" dirty="0">
                    <a:cs typeface="Times New Roman" panose="02020603050405020304" pitchFamily="18" charset="0"/>
                  </a:rPr>
                  <a:t>about sampling distribution:</a:t>
                </a:r>
              </a:p>
              <a:p>
                <a:pPr lvl="1"/>
                <a:r>
                  <a:rPr lang="en-US" sz="2400" dirty="0">
                    <a:cs typeface="Times New Roman" panose="02020603050405020304" pitchFamily="18" charset="0"/>
                  </a:rPr>
                  <a:t>Range of plausible estimates, </a:t>
                </a:r>
              </a:p>
              <a:p>
                <a:pPr lvl="1"/>
                <a:r>
                  <a:rPr lang="en-US" sz="2400" dirty="0">
                    <a:cs typeface="Times New Roman" panose="02020603050405020304" pitchFamily="18" charset="0"/>
                  </a:rPr>
                  <a:t>Confidence intervals, </a:t>
                </a:r>
              </a:p>
              <a:p>
                <a:pPr lvl="1"/>
                <a:r>
                  <a:rPr lang="en-US" sz="2400" dirty="0">
                    <a:cs typeface="Times New Roman" panose="02020603050405020304" pitchFamily="18" charset="0"/>
                  </a:rPr>
                  <a:t>Statistical significance</a:t>
                </a:r>
              </a:p>
              <a:p>
                <a:pPr lvl="1"/>
                <a:r>
                  <a:rPr lang="en-US" sz="2400" dirty="0">
                    <a:cs typeface="Times New Roman" panose="02020603050405020304" pitchFamily="18" charset="0"/>
                  </a:rPr>
                  <a:t>Eliminating certain DGPs</a:t>
                </a:r>
              </a:p>
              <a:p>
                <a:r>
                  <a:rPr lang="en-US" sz="2600" dirty="0">
                    <a:solidFill>
                      <a:schemeClr val="accent2">
                        <a:lumMod val="75000"/>
                      </a:schemeClr>
                    </a:solidFill>
                    <a:cs typeface="Times New Roman" panose="02020603050405020304" pitchFamily="18" charset="0"/>
                  </a:rPr>
                  <a:t>But the assumptions we made about </a:t>
                </a:r>
                <a14:m>
                  <m:oMath xmlns:m="http://schemas.openxmlformats.org/officeDocument/2006/math">
                    <m:r>
                      <a:rPr lang="en-US" sz="2600" b="0" i="1" smtClean="0">
                        <a:solidFill>
                          <a:schemeClr val="accent2">
                            <a:lumMod val="75000"/>
                          </a:schemeClr>
                        </a:solidFill>
                        <a:latin typeface="Cambria Math" panose="02040503050406030204" pitchFamily="18" charset="0"/>
                        <a:cs typeface="Times New Roman" panose="02020603050405020304" pitchFamily="18" charset="0"/>
                      </a:rPr>
                      <m:t>𝜀</m:t>
                    </m:r>
                  </m:oMath>
                </a14:m>
                <a:r>
                  <a:rPr lang="en-US" sz="2600" dirty="0">
                    <a:solidFill>
                      <a:schemeClr val="accent2">
                        <a:lumMod val="75000"/>
                      </a:schemeClr>
                    </a:solidFill>
                    <a:cs typeface="Times New Roman" panose="02020603050405020304" pitchFamily="18" charset="0"/>
                  </a:rPr>
                  <a:t> to get </a:t>
                </a:r>
                <a14:m>
                  <m:oMath xmlns:m="http://schemas.openxmlformats.org/officeDocument/2006/math">
                    <m:r>
                      <a:rPr lang="en-US" sz="2600" b="0" i="1" smtClean="0">
                        <a:solidFill>
                          <a:schemeClr val="accent2">
                            <a:lumMod val="75000"/>
                          </a:schemeClr>
                        </a:solidFill>
                        <a:latin typeface="Cambria Math" panose="02040503050406030204" pitchFamily="18" charset="0"/>
                        <a:cs typeface="Times New Roman" panose="02020603050405020304" pitchFamily="18" charset="0"/>
                      </a:rPr>
                      <m:t>𝑠𝑒</m:t>
                    </m:r>
                    <m:r>
                      <a:rPr lang="en-US" sz="2600" b="0" i="1" smtClean="0">
                        <a:solidFill>
                          <a:schemeClr val="accent2">
                            <a:lumMod val="75000"/>
                          </a:schemeClr>
                        </a:solidFill>
                        <a:latin typeface="Cambria Math" panose="02040503050406030204" pitchFamily="18" charset="0"/>
                        <a:cs typeface="Times New Roman" panose="02020603050405020304" pitchFamily="18" charset="0"/>
                      </a:rPr>
                      <m:t>(</m:t>
                    </m:r>
                    <m:acc>
                      <m:accPr>
                        <m:chr m:val="̂"/>
                        <m:ctrlPr>
                          <a:rPr lang="en-US" sz="2600" b="0"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6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6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6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600" b="0" i="1" smtClean="0">
                            <a:solidFill>
                              <a:schemeClr val="accent2">
                                <a:lumMod val="75000"/>
                              </a:schemeClr>
                            </a:solidFill>
                            <a:latin typeface="Cambria Math" panose="02040503050406030204" pitchFamily="18" charset="0"/>
                            <a:cs typeface="Times New Roman" panose="02020603050405020304" pitchFamily="18" charset="0"/>
                          </a:rPr>
                          <m:t>)</m:t>
                        </m:r>
                      </m:e>
                    </m:acc>
                  </m:oMath>
                </a14:m>
                <a:r>
                  <a:rPr lang="en-US" sz="2600" dirty="0">
                    <a:solidFill>
                      <a:schemeClr val="accent2">
                        <a:lumMod val="75000"/>
                      </a:schemeClr>
                    </a:solidFill>
                    <a:cs typeface="Times New Roman" panose="02020603050405020304" pitchFamily="18" charset="0"/>
                  </a:rPr>
                  <a:t> aren’t necessarily good ones!</a:t>
                </a:r>
              </a:p>
              <a:p>
                <a:pPr lvl="1"/>
                <a:r>
                  <a:rPr lang="en-US" sz="2400" dirty="0">
                    <a:solidFill>
                      <a:schemeClr val="tx1"/>
                    </a:solidFill>
                    <a:cs typeface="Times New Roman" panose="02020603050405020304" pitchFamily="18" charset="0"/>
                  </a:rPr>
                  <a:t>Key assumption: </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𝜀</m:t>
                        </m:r>
                      </m:e>
                      <m:sub>
                        <m:r>
                          <a:rPr lang="en-US" sz="2400" b="0" i="1" smtClean="0">
                            <a:solidFill>
                              <a:schemeClr val="tx1"/>
                            </a:solidFill>
                            <a:latin typeface="Cambria Math" panose="02040503050406030204" pitchFamily="18" charset="0"/>
                            <a:cs typeface="Times New Roman" panose="02020603050405020304" pitchFamily="18" charset="0"/>
                          </a:rPr>
                          <m:t>𝑖</m:t>
                        </m:r>
                      </m:sub>
                    </m:sSub>
                  </m:oMath>
                </a14:m>
                <a:r>
                  <a:rPr lang="en-US" sz="2400" dirty="0">
                    <a:solidFill>
                      <a:schemeClr val="tx1"/>
                    </a:solidFill>
                    <a:cs typeface="Times New Roman" panose="02020603050405020304" pitchFamily="18" charset="0"/>
                  </a:rPr>
                  <a:t> is independent and identically distributed (</a:t>
                </a:r>
                <a:r>
                  <a:rPr lang="en-US" sz="2400" dirty="0" err="1">
                    <a:solidFill>
                      <a:schemeClr val="tx1"/>
                    </a:solidFill>
                    <a:cs typeface="Times New Roman" panose="02020603050405020304" pitchFamily="18" charset="0"/>
                  </a:rPr>
                  <a:t>i.i.d.</a:t>
                </a:r>
                <a:r>
                  <a:rPr lang="en-US" sz="2400" dirty="0">
                    <a:solidFill>
                      <a:schemeClr val="tx1"/>
                    </a:solidFill>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2"/>
                <a:stretch>
                  <a:fillRect l="-583" t="-1305" r="-1491"/>
                </a:stretch>
              </a:blipFill>
            </p:spPr>
            <p:txBody>
              <a:bodyPr/>
              <a:lstStyle/>
              <a:p>
                <a:r>
                  <a:rPr lang="en-US">
                    <a:noFill/>
                  </a:rPr>
                  <a:t> </a:t>
                </a:r>
              </a:p>
            </p:txBody>
          </p:sp>
        </mc:Fallback>
      </mc:AlternateContent>
    </p:spTree>
    <p:extLst>
      <p:ext uri="{BB962C8B-B14F-4D97-AF65-F5344CB8AC3E}">
        <p14:creationId xmlns:p14="http://schemas.microsoft.com/office/powerpoint/2010/main" val="19028378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rmAutofit/>
          </a:bodyPr>
          <a:lstStyle/>
          <a:p>
            <a:r>
              <a:rPr lang="en-US" sz="2200" b="1" dirty="0">
                <a:cs typeface="Times New Roman" panose="02020603050405020304" pitchFamily="18" charset="0"/>
              </a:rPr>
              <a:t>Autocorrelation: </a:t>
            </a:r>
            <a:r>
              <a:rPr lang="en-US" sz="2200" dirty="0">
                <a:cs typeface="Times New Roman" panose="02020603050405020304" pitchFamily="18" charset="0"/>
              </a:rPr>
              <a:t>“Shock” of today is correlated with “shock” from yesterday</a:t>
            </a:r>
            <a:endParaRPr lang="en-US" sz="2000" b="1" dirty="0">
              <a:solidFill>
                <a:schemeClr val="accent2">
                  <a:lumMod val="75000"/>
                </a:schemeClr>
              </a:solidFill>
              <a:cs typeface="Times New Roman" panose="02020603050405020304" pitchFamily="18" charset="0"/>
            </a:endParaRPr>
          </a:p>
          <a:p>
            <a:endParaRPr lang="en-US" sz="2200" b="1" dirty="0">
              <a:solidFill>
                <a:schemeClr val="accent2">
                  <a:lumMod val="75000"/>
                </a:schemeClr>
              </a:solidFill>
              <a:cs typeface="Times New Roman" panose="02020603050405020304" pitchFamily="18" charset="0"/>
            </a:endParaRPr>
          </a:p>
        </p:txBody>
      </p:sp>
      <p:pic>
        <p:nvPicPr>
          <p:cNvPr id="5" name="Picture 4">
            <a:extLst>
              <a:ext uri="{FF2B5EF4-FFF2-40B4-BE49-F238E27FC236}">
                <a16:creationId xmlns:a16="http://schemas.microsoft.com/office/drawing/2014/main" id="{52440A3C-273A-76F7-2DBE-11AF64E9D24B}"/>
              </a:ext>
            </a:extLst>
          </p:cNvPr>
          <p:cNvPicPr>
            <a:picLocks noChangeAspect="1"/>
          </p:cNvPicPr>
          <p:nvPr/>
        </p:nvPicPr>
        <p:blipFill>
          <a:blip r:embed="rId3"/>
          <a:stretch>
            <a:fillRect/>
          </a:stretch>
        </p:blipFill>
        <p:spPr>
          <a:xfrm>
            <a:off x="2171700" y="1447800"/>
            <a:ext cx="7315200" cy="5223924"/>
          </a:xfrm>
          <a:prstGeom prst="rect">
            <a:avLst/>
          </a:prstGeom>
        </p:spPr>
      </p:pic>
    </p:spTree>
    <p:extLst>
      <p:ext uri="{BB962C8B-B14F-4D97-AF65-F5344CB8AC3E}">
        <p14:creationId xmlns:p14="http://schemas.microsoft.com/office/powerpoint/2010/main" val="204354558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914400"/>
                <a:ext cx="9405791" cy="5141388"/>
              </a:xfrm>
            </p:spPr>
            <p:txBody>
              <a:bodyPr>
                <a:normAutofit/>
              </a:bodyPr>
              <a:lstStyle/>
              <a:p>
                <a:r>
                  <a:rPr lang="en-US" sz="2200" b="1" dirty="0">
                    <a:cs typeface="Times New Roman" panose="02020603050405020304" pitchFamily="18" charset="0"/>
                  </a:rPr>
                  <a:t>Heteroskedasticity: </a:t>
                </a:r>
                <a:r>
                  <a:rPr lang="en-US" sz="2200" dirty="0">
                    <a:cs typeface="Times New Roman" panose="02020603050405020304" pitchFamily="18" charset="0"/>
                  </a:rPr>
                  <a:t>Variance of distribution depends on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𝑥</m:t>
                    </m:r>
                  </m:oMath>
                </a14:m>
                <a:endParaRPr lang="en-US" sz="2000" b="1" dirty="0">
                  <a:solidFill>
                    <a:schemeClr val="accent2">
                      <a:lumMod val="75000"/>
                    </a:schemeClr>
                  </a:solidFill>
                  <a:cs typeface="Times New Roman" panose="02020603050405020304" pitchFamily="18" charset="0"/>
                </a:endParaRPr>
              </a:p>
              <a:p>
                <a:endParaRPr lang="en-US" sz="22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914400"/>
                <a:ext cx="9405791" cy="5141388"/>
              </a:xfrm>
              <a:blipFill>
                <a:blip r:embed="rId3"/>
                <a:stretch>
                  <a:fillRect l="-389" t="-106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175F513-51E1-ACE3-431F-D9C0482F566B}"/>
              </a:ext>
            </a:extLst>
          </p:cNvPr>
          <p:cNvPicPr>
            <a:picLocks noChangeAspect="1"/>
          </p:cNvPicPr>
          <p:nvPr/>
        </p:nvPicPr>
        <p:blipFill>
          <a:blip r:embed="rId4"/>
          <a:stretch>
            <a:fillRect/>
          </a:stretch>
        </p:blipFill>
        <p:spPr>
          <a:xfrm>
            <a:off x="2171700" y="1264777"/>
            <a:ext cx="7315200" cy="5136023"/>
          </a:xfrm>
          <a:prstGeom prst="rect">
            <a:avLst/>
          </a:prstGeom>
        </p:spPr>
      </p:pic>
    </p:spTree>
    <p:extLst>
      <p:ext uri="{BB962C8B-B14F-4D97-AF65-F5344CB8AC3E}">
        <p14:creationId xmlns:p14="http://schemas.microsoft.com/office/powerpoint/2010/main" val="151329651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b="1" dirty="0">
                    <a:cs typeface="Times New Roman" panose="02020603050405020304" pitchFamily="18" charset="0"/>
                  </a:rPr>
                  <a:t>Autocorrelation: </a:t>
                </a:r>
                <a:r>
                  <a:rPr lang="en-US" sz="2400" dirty="0">
                    <a:cs typeface="Times New Roman" panose="02020603050405020304" pitchFamily="18" charset="0"/>
                  </a:rPr>
                  <a:t>Today’s “shock” today is correlated with yesterday’s</a:t>
                </a:r>
              </a:p>
              <a:p>
                <a:r>
                  <a:rPr lang="en-US" sz="2400" b="1" dirty="0">
                    <a:cs typeface="Times New Roman" panose="02020603050405020304" pitchFamily="18" charset="0"/>
                  </a:rPr>
                  <a:t>Heteroskedasticity: </a:t>
                </a:r>
                <a:r>
                  <a:rPr lang="en-US" sz="2400" dirty="0">
                    <a:cs typeface="Times New Roman" panose="02020603050405020304" pitchFamily="18" charset="0"/>
                  </a:rPr>
                  <a:t>Variance of distribution depends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r>
                  <a:rPr lang="en-US" sz="2400" b="1" dirty="0">
                    <a:cs typeface="Times New Roman" panose="02020603050405020304" pitchFamily="18" charset="0"/>
                  </a:rPr>
                  <a:t>Others: </a:t>
                </a:r>
                <a:r>
                  <a:rPr lang="en-US" sz="2400" dirty="0">
                    <a:cs typeface="Times New Roman" panose="02020603050405020304" pitchFamily="18" charset="0"/>
                  </a:rPr>
                  <a:t>Correlation within groups, multiple testing, sampling errors, etc.</a:t>
                </a:r>
              </a:p>
              <a:p>
                <a:pPr marL="0" indent="0">
                  <a:buNone/>
                </a:pPr>
                <a:r>
                  <a:rPr lang="en-US" sz="2400" b="1" dirty="0">
                    <a:solidFill>
                      <a:schemeClr val="accent2">
                        <a:lumMod val="75000"/>
                      </a:schemeClr>
                    </a:solidFill>
                    <a:cs typeface="Times New Roman" panose="02020603050405020304" pitchFamily="18" charset="0"/>
                  </a:rPr>
                  <a:t>Failure of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𝜺</m:t>
                    </m:r>
                  </m:oMath>
                </a14:m>
                <a:r>
                  <a:rPr lang="en-US" sz="2400" b="1" dirty="0">
                    <a:solidFill>
                      <a:schemeClr val="accent2">
                        <a:lumMod val="75000"/>
                      </a:schemeClr>
                    </a:solidFill>
                    <a:cs typeface="Times New Roman" panose="02020603050405020304" pitchFamily="18" charset="0"/>
                  </a:rPr>
                  <a:t> to be </a:t>
                </a:r>
                <a:r>
                  <a:rPr lang="en-US" sz="2400" b="1" dirty="0" err="1">
                    <a:solidFill>
                      <a:schemeClr val="accent2">
                        <a:lumMod val="75000"/>
                      </a:schemeClr>
                    </a:solidFill>
                    <a:cs typeface="Times New Roman" panose="02020603050405020304" pitchFamily="18" charset="0"/>
                  </a:rPr>
                  <a:t>i.i.d.</a:t>
                </a:r>
                <a:r>
                  <a:rPr lang="en-US" sz="2400" b="1" dirty="0">
                    <a:solidFill>
                      <a:schemeClr val="accent2">
                        <a:lumMod val="75000"/>
                      </a:schemeClr>
                    </a:solidFill>
                    <a:cs typeface="Times New Roman" panose="02020603050405020304" pitchFamily="18" charset="0"/>
                  </a:rPr>
                  <a:t> means that </a:t>
                </a:r>
                <a14:m>
                  <m:oMath xmlns:m="http://schemas.openxmlformats.org/officeDocument/2006/math">
                    <m:r>
                      <a:rPr lang="en-US" sz="2400" b="1" i="0" smtClean="0">
                        <a:solidFill>
                          <a:schemeClr val="accent2">
                            <a:lumMod val="75000"/>
                          </a:schemeClr>
                        </a:solidFill>
                        <a:latin typeface="Cambria Math" panose="02040503050406030204" pitchFamily="18" charset="0"/>
                        <a:cs typeface="Times New Roman" panose="02020603050405020304" pitchFamily="18" charset="0"/>
                      </a:rPr>
                      <m:t>𝐬𝐞</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acc>
                          <m:accPr>
                            <m:chr m:val="̂"/>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sub>
                            </m:sSub>
                          </m:e>
                        </m:acc>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ad>
                      <m:radPr>
                        <m:degHide m:val="on"/>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radPr>
                      <m:deg/>
                      <m:e>
                        <m:f>
                          <m:f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fPr>
                          <m:num>
                            <m:sSup>
                              <m:sSup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𝝈</m:t>
                                </m:r>
                              </m:e>
                              <m:sup>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p>
                            </m:sSup>
                          </m:num>
                          <m:den>
                            <m:r>
                              <a:rPr lang="en-US" sz="2400" b="1" i="1" smtClean="0">
                                <a:solidFill>
                                  <a:schemeClr val="accent2">
                                    <a:lumMod val="75000"/>
                                  </a:schemeClr>
                                </a:solidFill>
                                <a:latin typeface="Cambria Math" panose="02040503050406030204" pitchFamily="18" charset="0"/>
                                <a:cs typeface="Times New Roman" panose="02020603050405020304" pitchFamily="18" charset="0"/>
                              </a:rPr>
                              <m:t>𝒗𝒂𝒓</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𝒏</m:t>
                            </m:r>
                          </m:den>
                        </m:f>
                      </m:e>
                    </m:rad>
                  </m:oMath>
                </a14:m>
                <a:r>
                  <a:rPr lang="en-US" sz="2400" b="1" dirty="0">
                    <a:solidFill>
                      <a:schemeClr val="accent2">
                        <a:lumMod val="75000"/>
                      </a:schemeClr>
                    </a:solidFill>
                    <a:cs typeface="Times New Roman" panose="02020603050405020304" pitchFamily="18" charset="0"/>
                  </a:rPr>
                  <a:t> </a:t>
                </a:r>
              </a:p>
              <a:p>
                <a:pPr marL="0" indent="0">
                  <a:buNone/>
                </a:pP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r="-648"/>
                </a:stretch>
              </a:blipFill>
            </p:spPr>
            <p:txBody>
              <a:bodyPr/>
              <a:lstStyle/>
              <a:p>
                <a:r>
                  <a:rPr lang="en-US">
                    <a:noFill/>
                  </a:rPr>
                  <a:t> </a:t>
                </a:r>
              </a:p>
            </p:txBody>
          </p:sp>
        </mc:Fallback>
      </mc:AlternateContent>
    </p:spTree>
    <p:extLst>
      <p:ext uri="{BB962C8B-B14F-4D97-AF65-F5344CB8AC3E}">
        <p14:creationId xmlns:p14="http://schemas.microsoft.com/office/powerpoint/2010/main" val="421703496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982201" cy="5141388"/>
              </a:xfrm>
            </p:spPr>
            <p:txBody>
              <a:bodyPr>
                <a:normAutofit/>
              </a:bodyPr>
              <a:lstStyle/>
              <a:p>
                <a:r>
                  <a:rPr lang="en-US" sz="2400" b="1" dirty="0">
                    <a:cs typeface="Times New Roman" panose="02020603050405020304" pitchFamily="18" charset="0"/>
                  </a:rPr>
                  <a:t>Autocorrelation: </a:t>
                </a:r>
                <a:r>
                  <a:rPr lang="en-US" sz="2400" dirty="0">
                    <a:cs typeface="Times New Roman" panose="02020603050405020304" pitchFamily="18" charset="0"/>
                  </a:rPr>
                  <a:t>Today’s “shock” today is correlated with yesterday’s</a:t>
                </a:r>
              </a:p>
              <a:p>
                <a:pPr lvl="1"/>
                <a:r>
                  <a:rPr lang="en-US" sz="2400" dirty="0">
                    <a:solidFill>
                      <a:schemeClr val="accent3">
                        <a:lumMod val="75000"/>
                      </a:schemeClr>
                    </a:solidFill>
                    <a:cs typeface="Times New Roman" panose="02020603050405020304" pitchFamily="18" charset="0"/>
                  </a:rPr>
                  <a:t>Heteroskedasticity- and autocorrelation-consistent (HAC) standard errors</a:t>
                </a:r>
              </a:p>
              <a:p>
                <a:pPr lvl="1"/>
                <a:r>
                  <a:rPr lang="en-US" sz="2400" dirty="0">
                    <a:solidFill>
                      <a:schemeClr val="accent3">
                        <a:lumMod val="75000"/>
                      </a:schemeClr>
                    </a:solidFill>
                    <a:cs typeface="Times New Roman" panose="02020603050405020304" pitchFamily="18" charset="0"/>
                  </a:rPr>
                  <a:t>Newey-West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based on lagged variable outcomes</a:t>
                </a:r>
              </a:p>
              <a:p>
                <a:r>
                  <a:rPr lang="en-US" sz="2400" b="1" dirty="0">
                    <a:cs typeface="Times New Roman" panose="02020603050405020304" pitchFamily="18" charset="0"/>
                  </a:rPr>
                  <a:t>Heteroskedasticity: </a:t>
                </a:r>
                <a:r>
                  <a:rPr lang="en-US" sz="2400" dirty="0">
                    <a:cs typeface="Times New Roman" panose="02020603050405020304" pitchFamily="18" charset="0"/>
                  </a:rPr>
                  <a:t>Variance of distribution depends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r>
                  <a:rPr lang="en-US" sz="2400" b="1" dirty="0">
                    <a:cs typeface="Times New Roman" panose="02020603050405020304" pitchFamily="18" charset="0"/>
                  </a:rPr>
                  <a:t>Others: </a:t>
                </a:r>
                <a:r>
                  <a:rPr lang="en-US" sz="2400" dirty="0">
                    <a:cs typeface="Times New Roman" panose="02020603050405020304" pitchFamily="18" charset="0"/>
                  </a:rPr>
                  <a:t>Correlation within groups, multiple testing, sampling errors, etc.</a:t>
                </a:r>
              </a:p>
              <a:p>
                <a:pPr marL="0" indent="0">
                  <a:buNone/>
                </a:pPr>
                <a:r>
                  <a:rPr lang="en-US" sz="2400" b="1" dirty="0">
                    <a:solidFill>
                      <a:schemeClr val="accent2">
                        <a:lumMod val="75000"/>
                      </a:schemeClr>
                    </a:solidFill>
                    <a:cs typeface="Times New Roman" panose="02020603050405020304" pitchFamily="18" charset="0"/>
                  </a:rPr>
                  <a:t>Failure of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𝜺</m:t>
                    </m:r>
                  </m:oMath>
                </a14:m>
                <a:r>
                  <a:rPr lang="en-US" sz="2400" b="1" dirty="0">
                    <a:solidFill>
                      <a:schemeClr val="accent2">
                        <a:lumMod val="75000"/>
                      </a:schemeClr>
                    </a:solidFill>
                    <a:cs typeface="Times New Roman" panose="02020603050405020304" pitchFamily="18" charset="0"/>
                  </a:rPr>
                  <a:t> to be </a:t>
                </a:r>
                <a:r>
                  <a:rPr lang="en-US" sz="2400" b="1" dirty="0" err="1">
                    <a:solidFill>
                      <a:schemeClr val="accent2">
                        <a:lumMod val="75000"/>
                      </a:schemeClr>
                    </a:solidFill>
                    <a:cs typeface="Times New Roman" panose="02020603050405020304" pitchFamily="18" charset="0"/>
                  </a:rPr>
                  <a:t>i.i.d.</a:t>
                </a:r>
                <a:r>
                  <a:rPr lang="en-US" sz="2400" b="1" dirty="0">
                    <a:solidFill>
                      <a:schemeClr val="accent2">
                        <a:lumMod val="75000"/>
                      </a:schemeClr>
                    </a:solidFill>
                    <a:cs typeface="Times New Roman" panose="02020603050405020304" pitchFamily="18" charset="0"/>
                  </a:rPr>
                  <a:t> means that </a:t>
                </a:r>
                <a14:m>
                  <m:oMath xmlns:m="http://schemas.openxmlformats.org/officeDocument/2006/math">
                    <m:r>
                      <a:rPr lang="en-US" sz="2400" b="1" i="0" smtClean="0">
                        <a:solidFill>
                          <a:schemeClr val="accent2">
                            <a:lumMod val="75000"/>
                          </a:schemeClr>
                        </a:solidFill>
                        <a:latin typeface="Cambria Math" panose="02040503050406030204" pitchFamily="18" charset="0"/>
                        <a:cs typeface="Times New Roman" panose="02020603050405020304" pitchFamily="18" charset="0"/>
                      </a:rPr>
                      <m:t>𝐬𝐞</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acc>
                          <m:accPr>
                            <m:chr m:val="̂"/>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sub>
                            </m:sSub>
                          </m:e>
                        </m:acc>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ad>
                      <m:radPr>
                        <m:degHide m:val="on"/>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radPr>
                      <m:deg/>
                      <m:e>
                        <m:f>
                          <m:f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fPr>
                          <m:num>
                            <m:sSup>
                              <m:sSup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𝝈</m:t>
                                </m:r>
                              </m:e>
                              <m:sup>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p>
                            </m:sSup>
                          </m:num>
                          <m:den>
                            <m:r>
                              <a:rPr lang="en-US" sz="2400" b="1" i="1" smtClean="0">
                                <a:solidFill>
                                  <a:schemeClr val="accent2">
                                    <a:lumMod val="75000"/>
                                  </a:schemeClr>
                                </a:solidFill>
                                <a:latin typeface="Cambria Math" panose="02040503050406030204" pitchFamily="18" charset="0"/>
                                <a:cs typeface="Times New Roman" panose="02020603050405020304" pitchFamily="18" charset="0"/>
                              </a:rPr>
                              <m:t>𝒗𝒂𝒓</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𝒏</m:t>
                            </m:r>
                          </m:den>
                        </m:f>
                      </m:e>
                    </m:rad>
                  </m:oMath>
                </a14:m>
                <a:r>
                  <a:rPr lang="en-US" sz="2400" b="1" dirty="0">
                    <a:solidFill>
                      <a:schemeClr val="accent2">
                        <a:lumMod val="75000"/>
                      </a:schemeClr>
                    </a:solidFill>
                    <a:cs typeface="Times New Roman" panose="02020603050405020304" pitchFamily="18" charset="0"/>
                  </a:rPr>
                  <a:t> </a:t>
                </a:r>
              </a:p>
              <a:p>
                <a:pPr marL="0" indent="0">
                  <a:buNone/>
                </a:pP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982201" cy="5141388"/>
              </a:xfrm>
              <a:blipFill>
                <a:blip r:embed="rId2"/>
                <a:stretch>
                  <a:fillRect l="-916" t="-1305"/>
                </a:stretch>
              </a:blipFill>
            </p:spPr>
            <p:txBody>
              <a:bodyPr/>
              <a:lstStyle/>
              <a:p>
                <a:r>
                  <a:rPr lang="en-US">
                    <a:noFill/>
                  </a:rPr>
                  <a:t> </a:t>
                </a:r>
              </a:p>
            </p:txBody>
          </p:sp>
        </mc:Fallback>
      </mc:AlternateContent>
    </p:spTree>
    <p:extLst>
      <p:ext uri="{BB962C8B-B14F-4D97-AF65-F5344CB8AC3E}">
        <p14:creationId xmlns:p14="http://schemas.microsoft.com/office/powerpoint/2010/main" val="211753758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982201" cy="5141388"/>
              </a:xfrm>
            </p:spPr>
            <p:txBody>
              <a:bodyPr>
                <a:noAutofit/>
              </a:bodyPr>
              <a:lstStyle/>
              <a:p>
                <a:r>
                  <a:rPr lang="en-US" sz="2400" b="1" dirty="0">
                    <a:cs typeface="Times New Roman" panose="02020603050405020304" pitchFamily="18" charset="0"/>
                  </a:rPr>
                  <a:t>Autocorrelation: </a:t>
                </a:r>
                <a:r>
                  <a:rPr lang="en-US" sz="2400" dirty="0">
                    <a:cs typeface="Times New Roman" panose="02020603050405020304" pitchFamily="18" charset="0"/>
                  </a:rPr>
                  <a:t>Today’s “shock” today is correlated with yesterday’s</a:t>
                </a:r>
              </a:p>
              <a:p>
                <a:pPr lvl="1"/>
                <a:r>
                  <a:rPr lang="en-US" sz="2400" dirty="0">
                    <a:solidFill>
                      <a:schemeClr val="accent3">
                        <a:lumMod val="75000"/>
                      </a:schemeClr>
                    </a:solidFill>
                    <a:cs typeface="Times New Roman" panose="02020603050405020304" pitchFamily="18" charset="0"/>
                  </a:rPr>
                  <a:t>Heteroskedasticity- and autocorrelation-consistent (HAC) standard errors</a:t>
                </a:r>
              </a:p>
              <a:p>
                <a:pPr lvl="1"/>
                <a:r>
                  <a:rPr lang="en-US" sz="2400" dirty="0">
                    <a:solidFill>
                      <a:schemeClr val="accent3">
                        <a:lumMod val="75000"/>
                      </a:schemeClr>
                    </a:solidFill>
                    <a:cs typeface="Times New Roman" panose="02020603050405020304" pitchFamily="18" charset="0"/>
                  </a:rPr>
                  <a:t>Newey-West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based on lagged variable outcomes</a:t>
                </a:r>
              </a:p>
              <a:p>
                <a:r>
                  <a:rPr lang="en-US" sz="2400" b="1" dirty="0">
                    <a:cs typeface="Times New Roman" panose="02020603050405020304" pitchFamily="18" charset="0"/>
                  </a:rPr>
                  <a:t>Heteroskedasticity: </a:t>
                </a:r>
                <a:r>
                  <a:rPr lang="en-US" sz="2400" dirty="0">
                    <a:cs typeface="Times New Roman" panose="02020603050405020304" pitchFamily="18" charset="0"/>
                  </a:rPr>
                  <a:t>Variance of distribution depends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pPr lvl="1"/>
                <a:r>
                  <a:rPr lang="en-US" sz="2400" dirty="0">
                    <a:solidFill>
                      <a:schemeClr val="accent3">
                        <a:lumMod val="75000"/>
                      </a:schemeClr>
                    </a:solidFill>
                    <a:cs typeface="Times New Roman" panose="02020603050405020304" pitchFamily="18" charset="0"/>
                  </a:rPr>
                  <a:t>Heteroskedasticity-robust sandwich estimators</a:t>
                </a:r>
              </a:p>
              <a:p>
                <a:pPr lvl="1"/>
                <a:r>
                  <a:rPr lang="en-US" sz="2400" dirty="0">
                    <a:solidFill>
                      <a:schemeClr val="accent3">
                        <a:lumMod val="75000"/>
                      </a:schemeClr>
                    </a:solidFill>
                    <a:cs typeface="Times New Roman" panose="02020603050405020304" pitchFamily="18" charset="0"/>
                  </a:rPr>
                  <a:t>Huber-White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with weights for observations with large residuals </a:t>
                </a:r>
              </a:p>
              <a:p>
                <a:r>
                  <a:rPr lang="en-US" sz="2400" b="1" dirty="0">
                    <a:cs typeface="Times New Roman" panose="02020603050405020304" pitchFamily="18" charset="0"/>
                  </a:rPr>
                  <a:t>Others: </a:t>
                </a:r>
                <a:r>
                  <a:rPr lang="en-US" sz="2400" dirty="0">
                    <a:cs typeface="Times New Roman" panose="02020603050405020304" pitchFamily="18" charset="0"/>
                  </a:rPr>
                  <a:t>Correlation within groups, multiple testing, sampling errors</a:t>
                </a:r>
              </a:p>
              <a:p>
                <a:pPr lvl="1"/>
                <a:endParaRPr lang="en-US" sz="2400" dirty="0">
                  <a:cs typeface="Times New Roman" panose="02020603050405020304" pitchFamily="18" charset="0"/>
                </a:endParaRPr>
              </a:p>
              <a:p>
                <a:pPr marL="0" indent="0">
                  <a:buNone/>
                </a:pPr>
                <a:r>
                  <a:rPr lang="en-US" sz="2400" b="1" dirty="0">
                    <a:solidFill>
                      <a:schemeClr val="accent2">
                        <a:lumMod val="75000"/>
                      </a:schemeClr>
                    </a:solidFill>
                    <a:cs typeface="Times New Roman" panose="02020603050405020304" pitchFamily="18" charset="0"/>
                  </a:rPr>
                  <a:t>Failure of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𝜺</m:t>
                    </m:r>
                  </m:oMath>
                </a14:m>
                <a:r>
                  <a:rPr lang="en-US" sz="2400" b="1" dirty="0">
                    <a:solidFill>
                      <a:schemeClr val="accent2">
                        <a:lumMod val="75000"/>
                      </a:schemeClr>
                    </a:solidFill>
                    <a:cs typeface="Times New Roman" panose="02020603050405020304" pitchFamily="18" charset="0"/>
                  </a:rPr>
                  <a:t> to be </a:t>
                </a:r>
                <a:r>
                  <a:rPr lang="en-US" sz="2400" b="1" dirty="0" err="1">
                    <a:solidFill>
                      <a:schemeClr val="accent2">
                        <a:lumMod val="75000"/>
                      </a:schemeClr>
                    </a:solidFill>
                    <a:cs typeface="Times New Roman" panose="02020603050405020304" pitchFamily="18" charset="0"/>
                  </a:rPr>
                  <a:t>i.i.d.</a:t>
                </a:r>
                <a:r>
                  <a:rPr lang="en-US" sz="2400" b="1" dirty="0">
                    <a:solidFill>
                      <a:schemeClr val="accent2">
                        <a:lumMod val="75000"/>
                      </a:schemeClr>
                    </a:solidFill>
                    <a:cs typeface="Times New Roman" panose="02020603050405020304" pitchFamily="18" charset="0"/>
                  </a:rPr>
                  <a:t> means that </a:t>
                </a:r>
                <a14:m>
                  <m:oMath xmlns:m="http://schemas.openxmlformats.org/officeDocument/2006/math">
                    <m:r>
                      <a:rPr lang="en-US" sz="2400" b="1" i="0" smtClean="0">
                        <a:solidFill>
                          <a:schemeClr val="accent2">
                            <a:lumMod val="75000"/>
                          </a:schemeClr>
                        </a:solidFill>
                        <a:latin typeface="Cambria Math" panose="02040503050406030204" pitchFamily="18" charset="0"/>
                        <a:cs typeface="Times New Roman" panose="02020603050405020304" pitchFamily="18" charset="0"/>
                      </a:rPr>
                      <m:t>𝐬𝐞</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acc>
                          <m:accPr>
                            <m:chr m:val="̂"/>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sub>
                            </m:sSub>
                          </m:e>
                        </m:acc>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ad>
                      <m:radPr>
                        <m:degHide m:val="on"/>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radPr>
                      <m:deg/>
                      <m:e>
                        <m:f>
                          <m:f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fPr>
                          <m:num>
                            <m:sSup>
                              <m:sSup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𝝈</m:t>
                                </m:r>
                              </m:e>
                              <m:sup>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p>
                            </m:sSup>
                          </m:num>
                          <m:den>
                            <m:r>
                              <a:rPr lang="en-US" sz="2400" b="1" i="1" smtClean="0">
                                <a:solidFill>
                                  <a:schemeClr val="accent2">
                                    <a:lumMod val="75000"/>
                                  </a:schemeClr>
                                </a:solidFill>
                                <a:latin typeface="Cambria Math" panose="02040503050406030204" pitchFamily="18" charset="0"/>
                                <a:cs typeface="Times New Roman" panose="02020603050405020304" pitchFamily="18" charset="0"/>
                              </a:rPr>
                              <m:t>𝒗𝒂𝒓</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𝒏</m:t>
                            </m:r>
                          </m:den>
                        </m:f>
                      </m:e>
                    </m:rad>
                  </m:oMath>
                </a14:m>
                <a:r>
                  <a:rPr lang="en-US" sz="2400" b="1" dirty="0">
                    <a:solidFill>
                      <a:schemeClr val="accent2">
                        <a:lumMod val="75000"/>
                      </a:schemeClr>
                    </a:solidFill>
                    <a:cs typeface="Times New Roman" panose="02020603050405020304" pitchFamily="18" charset="0"/>
                  </a:rPr>
                  <a:t> </a:t>
                </a:r>
              </a:p>
              <a:p>
                <a:pPr marL="0" indent="0">
                  <a:buNone/>
                </a:pP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982201" cy="5141388"/>
              </a:xfrm>
              <a:blipFill>
                <a:blip r:embed="rId2"/>
                <a:stretch>
                  <a:fillRect l="-916" t="-1305"/>
                </a:stretch>
              </a:blipFill>
            </p:spPr>
            <p:txBody>
              <a:bodyPr/>
              <a:lstStyle/>
              <a:p>
                <a:r>
                  <a:rPr lang="en-US">
                    <a:noFill/>
                  </a:rPr>
                  <a:t> </a:t>
                </a:r>
              </a:p>
            </p:txBody>
          </p:sp>
        </mc:Fallback>
      </mc:AlternateContent>
    </p:spTree>
    <p:extLst>
      <p:ext uri="{BB962C8B-B14F-4D97-AF65-F5344CB8AC3E}">
        <p14:creationId xmlns:p14="http://schemas.microsoft.com/office/powerpoint/2010/main" val="41408014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982201" cy="5141388"/>
              </a:xfrm>
            </p:spPr>
            <p:txBody>
              <a:bodyPr>
                <a:noAutofit/>
              </a:bodyPr>
              <a:lstStyle/>
              <a:p>
                <a:r>
                  <a:rPr lang="en-US" sz="2400" b="1" dirty="0">
                    <a:cs typeface="Times New Roman" panose="02020603050405020304" pitchFamily="18" charset="0"/>
                  </a:rPr>
                  <a:t>Autocorrelation: </a:t>
                </a:r>
                <a:r>
                  <a:rPr lang="en-US" sz="2400" dirty="0">
                    <a:cs typeface="Times New Roman" panose="02020603050405020304" pitchFamily="18" charset="0"/>
                  </a:rPr>
                  <a:t>Today’s “shock” today is correlated with yesterday’s</a:t>
                </a:r>
              </a:p>
              <a:p>
                <a:pPr lvl="1"/>
                <a:r>
                  <a:rPr lang="en-US" sz="2400" dirty="0">
                    <a:solidFill>
                      <a:schemeClr val="accent3">
                        <a:lumMod val="75000"/>
                      </a:schemeClr>
                    </a:solidFill>
                    <a:cs typeface="Times New Roman" panose="02020603050405020304" pitchFamily="18" charset="0"/>
                  </a:rPr>
                  <a:t>Heteroskedasticity- and autocorrelation-consistent (HAC) standard errors</a:t>
                </a:r>
              </a:p>
              <a:p>
                <a:pPr lvl="1"/>
                <a:r>
                  <a:rPr lang="en-US" sz="2400" dirty="0">
                    <a:solidFill>
                      <a:schemeClr val="accent3">
                        <a:lumMod val="75000"/>
                      </a:schemeClr>
                    </a:solidFill>
                    <a:cs typeface="Times New Roman" panose="02020603050405020304" pitchFamily="18" charset="0"/>
                  </a:rPr>
                  <a:t>Newey-West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based on lagged variable outcomes</a:t>
                </a:r>
              </a:p>
              <a:p>
                <a:r>
                  <a:rPr lang="en-US" sz="2400" b="1" dirty="0">
                    <a:cs typeface="Times New Roman" panose="02020603050405020304" pitchFamily="18" charset="0"/>
                  </a:rPr>
                  <a:t>Heteroskedasticity: </a:t>
                </a:r>
                <a:r>
                  <a:rPr lang="en-US" sz="2400" dirty="0">
                    <a:cs typeface="Times New Roman" panose="02020603050405020304" pitchFamily="18" charset="0"/>
                  </a:rPr>
                  <a:t>Variance of distribution depends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pPr lvl="1"/>
                <a:r>
                  <a:rPr lang="en-US" sz="2400" dirty="0">
                    <a:solidFill>
                      <a:schemeClr val="accent3">
                        <a:lumMod val="75000"/>
                      </a:schemeClr>
                    </a:solidFill>
                    <a:cs typeface="Times New Roman" panose="02020603050405020304" pitchFamily="18" charset="0"/>
                  </a:rPr>
                  <a:t>Heteroskedasticity-robust sandwich estimators</a:t>
                </a:r>
              </a:p>
              <a:p>
                <a:pPr lvl="1"/>
                <a:r>
                  <a:rPr lang="en-US" sz="2400" dirty="0">
                    <a:solidFill>
                      <a:schemeClr val="accent3">
                        <a:lumMod val="75000"/>
                      </a:schemeClr>
                    </a:solidFill>
                    <a:cs typeface="Times New Roman" panose="02020603050405020304" pitchFamily="18" charset="0"/>
                  </a:rPr>
                  <a:t>Huber-White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with weights for observations with large residuals </a:t>
                </a:r>
              </a:p>
              <a:p>
                <a:r>
                  <a:rPr lang="en-US" sz="2400" b="1" dirty="0">
                    <a:cs typeface="Times New Roman" panose="02020603050405020304" pitchFamily="18" charset="0"/>
                  </a:rPr>
                  <a:t>Others: </a:t>
                </a:r>
                <a:r>
                  <a:rPr lang="en-US" sz="2400" dirty="0">
                    <a:cs typeface="Times New Roman" panose="02020603050405020304" pitchFamily="18" charset="0"/>
                  </a:rPr>
                  <a:t>Correlation within groups, multiple testing, sampling errors</a:t>
                </a:r>
              </a:p>
              <a:p>
                <a:pPr lvl="1"/>
                <a:r>
                  <a:rPr lang="en-US" sz="2400" dirty="0">
                    <a:solidFill>
                      <a:schemeClr val="accent3">
                        <a:lumMod val="75000"/>
                      </a:schemeClr>
                    </a:solidFill>
                    <a:cs typeface="Times New Roman" panose="02020603050405020304" pitchFamily="18" charset="0"/>
                  </a:rPr>
                  <a:t>Clustered standard errors</a:t>
                </a:r>
              </a:p>
              <a:p>
                <a:pPr lvl="1"/>
                <a:r>
                  <a:rPr lang="en-US" sz="2400" dirty="0">
                    <a:solidFill>
                      <a:schemeClr val="accent3">
                        <a:lumMod val="75000"/>
                      </a:schemeClr>
                    </a:solidFill>
                    <a:cs typeface="Times New Roman" panose="02020603050405020304" pitchFamily="18" charset="0"/>
                  </a:rPr>
                  <a:t>Bootstrapped standard errors</a:t>
                </a:r>
              </a:p>
              <a:p>
                <a:pPr marL="0" indent="0">
                  <a:buNone/>
                </a:pPr>
                <a:r>
                  <a:rPr lang="en-US" sz="2400" b="1" dirty="0">
                    <a:solidFill>
                      <a:schemeClr val="accent2">
                        <a:lumMod val="75000"/>
                      </a:schemeClr>
                    </a:solidFill>
                    <a:cs typeface="Times New Roman" panose="02020603050405020304" pitchFamily="18" charset="0"/>
                  </a:rPr>
                  <a:t>Failure of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𝜺</m:t>
                    </m:r>
                  </m:oMath>
                </a14:m>
                <a:r>
                  <a:rPr lang="en-US" sz="2400" b="1" dirty="0">
                    <a:solidFill>
                      <a:schemeClr val="accent2">
                        <a:lumMod val="75000"/>
                      </a:schemeClr>
                    </a:solidFill>
                    <a:cs typeface="Times New Roman" panose="02020603050405020304" pitchFamily="18" charset="0"/>
                  </a:rPr>
                  <a:t> to be </a:t>
                </a:r>
                <a:r>
                  <a:rPr lang="en-US" sz="2400" b="1" dirty="0" err="1">
                    <a:solidFill>
                      <a:schemeClr val="accent2">
                        <a:lumMod val="75000"/>
                      </a:schemeClr>
                    </a:solidFill>
                    <a:cs typeface="Times New Roman" panose="02020603050405020304" pitchFamily="18" charset="0"/>
                  </a:rPr>
                  <a:t>i.i.d.</a:t>
                </a:r>
                <a:r>
                  <a:rPr lang="en-US" sz="2400" b="1" dirty="0">
                    <a:solidFill>
                      <a:schemeClr val="accent2">
                        <a:lumMod val="75000"/>
                      </a:schemeClr>
                    </a:solidFill>
                    <a:cs typeface="Times New Roman" panose="02020603050405020304" pitchFamily="18" charset="0"/>
                  </a:rPr>
                  <a:t> means that </a:t>
                </a:r>
                <a14:m>
                  <m:oMath xmlns:m="http://schemas.openxmlformats.org/officeDocument/2006/math">
                    <m:r>
                      <a:rPr lang="en-US" sz="2400" b="1" i="0" smtClean="0">
                        <a:solidFill>
                          <a:schemeClr val="accent2">
                            <a:lumMod val="75000"/>
                          </a:schemeClr>
                        </a:solidFill>
                        <a:latin typeface="Cambria Math" panose="02040503050406030204" pitchFamily="18" charset="0"/>
                        <a:cs typeface="Times New Roman" panose="02020603050405020304" pitchFamily="18" charset="0"/>
                      </a:rPr>
                      <m:t>𝐬𝐞</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acc>
                          <m:accPr>
                            <m:chr m:val="̂"/>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sub>
                            </m:sSub>
                          </m:e>
                        </m:acc>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ad>
                      <m:radPr>
                        <m:degHide m:val="on"/>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radPr>
                      <m:deg/>
                      <m:e>
                        <m:f>
                          <m:f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fPr>
                          <m:num>
                            <m:sSup>
                              <m:sSup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𝝈</m:t>
                                </m:r>
                              </m:e>
                              <m:sup>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p>
                            </m:sSup>
                          </m:num>
                          <m:den>
                            <m:r>
                              <a:rPr lang="en-US" sz="2400" b="1" i="1" smtClean="0">
                                <a:solidFill>
                                  <a:schemeClr val="accent2">
                                    <a:lumMod val="75000"/>
                                  </a:schemeClr>
                                </a:solidFill>
                                <a:latin typeface="Cambria Math" panose="02040503050406030204" pitchFamily="18" charset="0"/>
                                <a:cs typeface="Times New Roman" panose="02020603050405020304" pitchFamily="18" charset="0"/>
                              </a:rPr>
                              <m:t>𝒗𝒂𝒓</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𝒏</m:t>
                            </m:r>
                          </m:den>
                        </m:f>
                      </m:e>
                    </m:rad>
                  </m:oMath>
                </a14:m>
                <a:r>
                  <a:rPr lang="en-US" sz="2400" b="1" dirty="0">
                    <a:solidFill>
                      <a:schemeClr val="accent2">
                        <a:lumMod val="75000"/>
                      </a:schemeClr>
                    </a:solidFill>
                    <a:cs typeface="Times New Roman" panose="02020603050405020304" pitchFamily="18" charset="0"/>
                  </a:rPr>
                  <a:t> </a:t>
                </a:r>
              </a:p>
              <a:p>
                <a:pPr marL="0" indent="0">
                  <a:buNone/>
                </a:pP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982201" cy="5141388"/>
              </a:xfrm>
              <a:blipFill>
                <a:blip r:embed="rId3"/>
                <a:stretch>
                  <a:fillRect l="-916" t="-1305" b="-1898"/>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D2830C43-7212-AA86-1A84-520DDACAF3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49530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142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59A64B-5C9A-4A9B-BA45-ADECED2E51D9}"/>
              </a:ext>
            </a:extLst>
          </p:cNvPr>
          <p:cNvSpPr>
            <a:spLocks noGrp="1"/>
          </p:cNvSpPr>
          <p:nvPr>
            <p:ph type="ctrTitle"/>
          </p:nvPr>
        </p:nvSpPr>
        <p:spPr/>
        <p:txBody>
          <a:bodyPr/>
          <a:lstStyle/>
          <a:p>
            <a:r>
              <a:rPr lang="en-US" dirty="0"/>
              <a:t>Regression</a:t>
            </a:r>
          </a:p>
        </p:txBody>
      </p:sp>
      <p:sp>
        <p:nvSpPr>
          <p:cNvPr id="5" name="Subtitle 4">
            <a:extLst>
              <a:ext uri="{FF2B5EF4-FFF2-40B4-BE49-F238E27FC236}">
                <a16:creationId xmlns:a16="http://schemas.microsoft.com/office/drawing/2014/main" id="{D52D9252-3DD8-4D35-8070-32332FBE25E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57525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753601" cy="5141388"/>
              </a:xfrm>
            </p:spPr>
            <p:txBody>
              <a:bodyPr>
                <a:normAutofit/>
              </a:bodyPr>
              <a:lstStyle/>
              <a:p>
                <a:pPr marL="0" indent="0">
                  <a:buNone/>
                </a:pPr>
                <a:r>
                  <a:rPr lang="en-US" sz="2400" b="0" dirty="0">
                    <a:cs typeface="Times New Roman" panose="02020603050405020304" pitchFamily="18" charset="0"/>
                  </a:rPr>
                  <a:t>We have a set of </a:t>
                </a:r>
                <a:r>
                  <a:rPr lang="en-US" sz="2400" b="1" dirty="0">
                    <a:cs typeface="Times New Roman" panose="02020603050405020304" pitchFamily="18" charset="0"/>
                  </a:rPr>
                  <a:t>data </a:t>
                </a:r>
                <a:r>
                  <a:rPr lang="en-US" sz="2400" dirty="0">
                    <a:cs typeface="Times New Roman" panose="02020603050405020304" pitchFamily="18" charset="0"/>
                  </a:rPr>
                  <a:t>that we want to model:</a:t>
                </a: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is the dependent variable (outcome)</a:t>
                </a: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is the independent variable (treatment, demographics, etc.)</a:t>
                </a: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753601" cy="5141388"/>
              </a:xfrm>
              <a:blipFill>
                <a:blip r:embed="rId3"/>
                <a:stretch>
                  <a:fillRect l="-938" t="-1305"/>
                </a:stretch>
              </a:blipFill>
            </p:spPr>
            <p:txBody>
              <a:bodyPr/>
              <a:lstStyle/>
              <a:p>
                <a:r>
                  <a:rPr lang="en-US">
                    <a:noFill/>
                  </a:rPr>
                  <a:t> </a:t>
                </a:r>
              </a:p>
            </p:txBody>
          </p:sp>
        </mc:Fallback>
      </mc:AlternateContent>
    </p:spTree>
    <p:extLst>
      <p:ext uri="{BB962C8B-B14F-4D97-AF65-F5344CB8AC3E}">
        <p14:creationId xmlns:p14="http://schemas.microsoft.com/office/powerpoint/2010/main" val="1196326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753601" cy="5141388"/>
              </a:xfrm>
            </p:spPr>
            <p:txBody>
              <a:bodyPr>
                <a:normAutofit/>
              </a:bodyPr>
              <a:lstStyle/>
              <a:p>
                <a:pPr marL="0" indent="0">
                  <a:buNone/>
                </a:pPr>
                <a:r>
                  <a:rPr lang="en-US" sz="2400" b="0" dirty="0">
                    <a:cs typeface="Times New Roman" panose="02020603050405020304" pitchFamily="18" charset="0"/>
                  </a:rPr>
                  <a:t>We have a set of </a:t>
                </a:r>
                <a:r>
                  <a:rPr lang="en-US" sz="2400" b="1" dirty="0">
                    <a:cs typeface="Times New Roman" panose="02020603050405020304" pitchFamily="18" charset="0"/>
                  </a:rPr>
                  <a:t>data </a:t>
                </a:r>
                <a:r>
                  <a:rPr lang="en-US" sz="2400" dirty="0">
                    <a:cs typeface="Times New Roman" panose="02020603050405020304" pitchFamily="18" charset="0"/>
                  </a:rPr>
                  <a:t>that we want to model:</a:t>
                </a: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is the dependent variable (outcome)</a:t>
                </a: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is the independent variable (treatment, demographics, etc.)</a:t>
                </a:r>
              </a:p>
              <a:p>
                <a:r>
                  <a:rPr lang="en-US" sz="2400" dirty="0">
                    <a:cs typeface="Times New Roman" panose="02020603050405020304" pitchFamily="18" charset="0"/>
                  </a:rPr>
                  <a:t>We don’t believe the relationship is </a:t>
                </a:r>
                <a:r>
                  <a:rPr lang="en-US" sz="2400" b="1" dirty="0">
                    <a:cs typeface="Times New Roman" panose="02020603050405020304" pitchFamily="18" charset="0"/>
                  </a:rPr>
                  <a:t>deterministic </a:t>
                </a:r>
                <a:r>
                  <a:rPr lang="en-US" sz="2400" dirty="0">
                    <a:cs typeface="Times New Roman" panose="02020603050405020304" pitchFamily="18" charset="0"/>
                  </a:rPr>
                  <a:t>(why would we care otherwise?) so we assume there is some randomness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marL="0" indent="0">
                  <a:buNone/>
                </a:pPr>
                <a:r>
                  <a:rPr lang="en-US" sz="2400" b="1" dirty="0">
                    <a:solidFill>
                      <a:schemeClr val="accent2">
                        <a:lumMod val="75000"/>
                      </a:schemeClr>
                    </a:solidFill>
                    <a:cs typeface="Times New Roman" panose="02020603050405020304" pitchFamily="18" charset="0"/>
                  </a:rPr>
                  <a:t>What’s the simplest mathematical relationship between these two variables that could exist?</a:t>
                </a: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753601" cy="5141388"/>
              </a:xfrm>
              <a:blipFill>
                <a:blip r:embed="rId3"/>
                <a:stretch>
                  <a:fillRect l="-938" t="-1305"/>
                </a:stretch>
              </a:blipFill>
            </p:spPr>
            <p:txBody>
              <a:bodyPr/>
              <a:lstStyle/>
              <a:p>
                <a:r>
                  <a:rPr lang="en-US">
                    <a:noFill/>
                  </a:rPr>
                  <a:t> </a:t>
                </a:r>
              </a:p>
            </p:txBody>
          </p:sp>
        </mc:Fallback>
      </mc:AlternateContent>
    </p:spTree>
    <p:extLst>
      <p:ext uri="{BB962C8B-B14F-4D97-AF65-F5344CB8AC3E}">
        <p14:creationId xmlns:p14="http://schemas.microsoft.com/office/powerpoint/2010/main" val="9526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t>
            </a:r>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F10DB988-8E40-D738-13E8-6F1A57B0D5E1}"/>
              </a:ext>
            </a:extLst>
          </p:cNvPr>
          <p:cNvPicPr>
            <a:picLocks noGrp="1" noChangeAspect="1"/>
          </p:cNvPicPr>
          <p:nvPr>
            <p:ph idx="1"/>
          </p:nvPr>
        </p:nvPicPr>
        <p:blipFill>
          <a:blip r:embed="rId3"/>
          <a:stretch>
            <a:fillRect/>
          </a:stretch>
        </p:blipFill>
        <p:spPr>
          <a:xfrm>
            <a:off x="615537" y="962232"/>
            <a:ext cx="10541475" cy="5362368"/>
          </a:xfrm>
        </p:spPr>
      </p:pic>
    </p:spTree>
    <p:extLst>
      <p:ext uri="{BB962C8B-B14F-4D97-AF65-F5344CB8AC3E}">
        <p14:creationId xmlns:p14="http://schemas.microsoft.com/office/powerpoint/2010/main" val="1376742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t>
            </a:r>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F10DB988-8E40-D738-13E8-6F1A57B0D5E1}"/>
              </a:ext>
            </a:extLst>
          </p:cNvPr>
          <p:cNvPicPr>
            <a:picLocks noGrp="1" noChangeAspect="1"/>
          </p:cNvPicPr>
          <p:nvPr>
            <p:ph idx="1"/>
          </p:nvPr>
        </p:nvPicPr>
        <p:blipFill>
          <a:blip r:embed="rId3"/>
          <a:stretch>
            <a:fillRect/>
          </a:stretch>
        </p:blipFill>
        <p:spPr>
          <a:xfrm>
            <a:off x="615537" y="962232"/>
            <a:ext cx="10541475" cy="5362368"/>
          </a:xfrm>
        </p:spPr>
      </p:pic>
      <p:pic>
        <p:nvPicPr>
          <p:cNvPr id="4" name="Picture 3">
            <a:extLst>
              <a:ext uri="{FF2B5EF4-FFF2-40B4-BE49-F238E27FC236}">
                <a16:creationId xmlns:a16="http://schemas.microsoft.com/office/drawing/2014/main" id="{AAE19422-D5A9-07E1-A9A3-5A52AC380DF6}"/>
              </a:ext>
            </a:extLst>
          </p:cNvPr>
          <p:cNvPicPr>
            <a:picLocks noChangeAspect="1"/>
          </p:cNvPicPr>
          <p:nvPr/>
        </p:nvPicPr>
        <p:blipFill>
          <a:blip r:embed="rId4"/>
          <a:stretch>
            <a:fillRect/>
          </a:stretch>
        </p:blipFill>
        <p:spPr>
          <a:xfrm>
            <a:off x="628403" y="962232"/>
            <a:ext cx="10499628" cy="5362368"/>
          </a:xfrm>
          <a:prstGeom prst="rect">
            <a:avLst/>
          </a:prstGeom>
        </p:spPr>
      </p:pic>
    </p:spTree>
    <p:extLst>
      <p:ext uri="{BB962C8B-B14F-4D97-AF65-F5344CB8AC3E}">
        <p14:creationId xmlns:p14="http://schemas.microsoft.com/office/powerpoint/2010/main" val="3397954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t>
            </a:r>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F10DB988-8E40-D738-13E8-6F1A57B0D5E1}"/>
              </a:ext>
            </a:extLst>
          </p:cNvPr>
          <p:cNvPicPr>
            <a:picLocks noGrp="1" noChangeAspect="1"/>
          </p:cNvPicPr>
          <p:nvPr>
            <p:ph idx="1"/>
          </p:nvPr>
        </p:nvPicPr>
        <p:blipFill>
          <a:blip r:embed="rId3"/>
          <a:stretch>
            <a:fillRect/>
          </a:stretch>
        </p:blipFill>
        <p:spPr>
          <a:xfrm>
            <a:off x="615537" y="962232"/>
            <a:ext cx="10541475" cy="5362368"/>
          </a:xfrm>
        </p:spPr>
      </p:pic>
      <p:pic>
        <p:nvPicPr>
          <p:cNvPr id="6" name="Picture 5">
            <a:extLst>
              <a:ext uri="{FF2B5EF4-FFF2-40B4-BE49-F238E27FC236}">
                <a16:creationId xmlns:a16="http://schemas.microsoft.com/office/drawing/2014/main" id="{7428D2AB-5CBE-A529-971A-E6255C80C950}"/>
              </a:ext>
            </a:extLst>
          </p:cNvPr>
          <p:cNvPicPr>
            <a:picLocks noChangeAspect="1"/>
          </p:cNvPicPr>
          <p:nvPr/>
        </p:nvPicPr>
        <p:blipFill>
          <a:blip r:embed="rId4"/>
          <a:stretch>
            <a:fillRect/>
          </a:stretch>
        </p:blipFill>
        <p:spPr>
          <a:xfrm>
            <a:off x="762000" y="962232"/>
            <a:ext cx="10428169" cy="5286168"/>
          </a:xfrm>
          <a:prstGeom prst="rect">
            <a:avLst/>
          </a:prstGeom>
        </p:spPr>
      </p:pic>
    </p:spTree>
    <p:extLst>
      <p:ext uri="{BB962C8B-B14F-4D97-AF65-F5344CB8AC3E}">
        <p14:creationId xmlns:p14="http://schemas.microsoft.com/office/powerpoint/2010/main" val="227803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t>
            </a:r>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F10DB988-8E40-D738-13E8-6F1A57B0D5E1}"/>
              </a:ext>
            </a:extLst>
          </p:cNvPr>
          <p:cNvPicPr>
            <a:picLocks noGrp="1" noChangeAspect="1"/>
          </p:cNvPicPr>
          <p:nvPr>
            <p:ph idx="1"/>
          </p:nvPr>
        </p:nvPicPr>
        <p:blipFill>
          <a:blip r:embed="rId3"/>
          <a:stretch>
            <a:fillRect/>
          </a:stretch>
        </p:blipFill>
        <p:spPr>
          <a:xfrm>
            <a:off x="615537" y="962232"/>
            <a:ext cx="10541475" cy="5362368"/>
          </a:xfrm>
        </p:spPr>
      </p:pic>
      <p:pic>
        <p:nvPicPr>
          <p:cNvPr id="4" name="Picture 3">
            <a:extLst>
              <a:ext uri="{FF2B5EF4-FFF2-40B4-BE49-F238E27FC236}">
                <a16:creationId xmlns:a16="http://schemas.microsoft.com/office/drawing/2014/main" id="{B1BF7466-8FF3-39D6-0E55-9A3DCCFD510E}"/>
              </a:ext>
            </a:extLst>
          </p:cNvPr>
          <p:cNvPicPr>
            <a:picLocks noChangeAspect="1"/>
          </p:cNvPicPr>
          <p:nvPr/>
        </p:nvPicPr>
        <p:blipFill>
          <a:blip r:embed="rId4"/>
          <a:stretch>
            <a:fillRect/>
          </a:stretch>
        </p:blipFill>
        <p:spPr>
          <a:xfrm>
            <a:off x="762000" y="1059214"/>
            <a:ext cx="10322659" cy="5189186"/>
          </a:xfrm>
          <a:prstGeom prst="rect">
            <a:avLst/>
          </a:prstGeom>
        </p:spPr>
      </p:pic>
    </p:spTree>
    <p:extLst>
      <p:ext uri="{BB962C8B-B14F-4D97-AF65-F5344CB8AC3E}">
        <p14:creationId xmlns:p14="http://schemas.microsoft.com/office/powerpoint/2010/main" val="3850517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7536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𝜖</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is the dependent variable (outcome)</a:t>
                </a: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is the independent variable (treatment, demographics, etc.)</a:t>
                </a: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𝜖</m:t>
                    </m:r>
                  </m:oMath>
                </a14:m>
                <a:r>
                  <a:rPr lang="en-US" sz="2400" dirty="0">
                    <a:cs typeface="Times New Roman" panose="02020603050405020304" pitchFamily="18" charset="0"/>
                  </a:rPr>
                  <a:t> is a term to allow for random variation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not captured by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b="0" dirty="0">
                  <a:cs typeface="Times New Roman" panose="02020603050405020304" pitchFamily="18" charset="0"/>
                </a:endParaRP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𝛽</m:t>
                    </m:r>
                  </m:oMath>
                </a14:m>
                <a:r>
                  <a:rPr lang="en-US" sz="2400" dirty="0">
                    <a:cs typeface="Times New Roman" panose="02020603050405020304" pitchFamily="18" charset="0"/>
                  </a:rPr>
                  <a:t>’s are called </a:t>
                </a:r>
                <a:r>
                  <a:rPr lang="en-US" sz="2400" b="1" dirty="0">
                    <a:solidFill>
                      <a:schemeClr val="accent2">
                        <a:lumMod val="75000"/>
                      </a:schemeClr>
                    </a:solidFill>
                    <a:cs typeface="Times New Roman" panose="02020603050405020304" pitchFamily="18" charset="0"/>
                  </a:rPr>
                  <a:t>coefficients</a:t>
                </a:r>
                <a:r>
                  <a:rPr lang="en-US" sz="2400" dirty="0">
                    <a:cs typeface="Times New Roman" panose="02020603050405020304" pitchFamily="18" charset="0"/>
                  </a:rPr>
                  <a:t>, and are the parameters of interest in the model</a:t>
                </a:r>
              </a:p>
              <a:p>
                <a:pPr lvl="1"/>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oMath>
                </a14:m>
                <a:r>
                  <a:rPr lang="en-US" sz="2400" dirty="0">
                    <a:cs typeface="Times New Roman" panose="02020603050405020304" pitchFamily="18" charset="0"/>
                  </a:rPr>
                  <a:t>: intercept parameter</a:t>
                </a:r>
              </a:p>
              <a:p>
                <a:pPr lvl="1"/>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slope parameter (literally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In our example, our goal is to recover: </a:t>
                </a:r>
              </a:p>
              <a:p>
                <a:pPr marL="0" indent="0">
                  <a:buNone/>
                </a:pPr>
                <a14:m>
                  <m:oMathPara xmlns:m="http://schemas.openxmlformats.org/officeDocument/2006/math">
                    <m:oMathParaPr>
                      <m:jc m:val="centerGroup"/>
                    </m:oMathParaPr>
                    <m:oMath xmlns:m="http://schemas.openxmlformats.org/officeDocument/2006/math">
                      <m:acc>
                        <m:accPr>
                          <m:chr m:val="̂"/>
                          <m:ctrlP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h𝑎𝑝𝑝𝑖𝑛𝑒𝑠𝑠</m:t>
                          </m:r>
                        </m:e>
                      </m:acc>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accPr>
                        <m:e>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e>
                      </m:acc>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accPr>
                        <m:e>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e>
                      </m:acc>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𝑐𝑜𝑜𝑘𝑖𝑒𝑠</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US" sz="2400" b="0" dirty="0">
                  <a:solidFill>
                    <a:schemeClr val="tx1"/>
                  </a:solidFill>
                  <a:ea typeface="Open Sans" panose="020B0606030504020204" pitchFamily="34" charset="0"/>
                  <a:cs typeface="Open Sans" panose="020B0606030504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753601" cy="5141388"/>
              </a:xfrm>
              <a:blipFill>
                <a:blip r:embed="rId3"/>
                <a:stretch>
                  <a:fillRect l="-938"/>
                </a:stretch>
              </a:blipFill>
            </p:spPr>
            <p:txBody>
              <a:bodyPr/>
              <a:lstStyle/>
              <a:p>
                <a:r>
                  <a:rPr lang="en-US">
                    <a:noFill/>
                  </a:rPr>
                  <a:t> </a:t>
                </a:r>
              </a:p>
            </p:txBody>
          </p:sp>
        </mc:Fallback>
      </mc:AlternateContent>
    </p:spTree>
    <p:extLst>
      <p:ext uri="{BB962C8B-B14F-4D97-AF65-F5344CB8AC3E}">
        <p14:creationId xmlns:p14="http://schemas.microsoft.com/office/powerpoint/2010/main" val="356151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18370" y="387315"/>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Last Time</a:t>
            </a:r>
          </a:p>
        </p:txBody>
      </p:sp>
      <p:sp>
        <p:nvSpPr>
          <p:cNvPr id="5" name="Content Placeholder 3">
            <a:extLst>
              <a:ext uri="{FF2B5EF4-FFF2-40B4-BE49-F238E27FC236}">
                <a16:creationId xmlns:a16="http://schemas.microsoft.com/office/drawing/2014/main" id="{EF77A64B-FB81-2AF7-47B1-7CC481CD8F82}"/>
              </a:ext>
            </a:extLst>
          </p:cNvPr>
          <p:cNvSpPr txBox="1">
            <a:spLocks/>
          </p:cNvSpPr>
          <p:nvPr/>
        </p:nvSpPr>
        <p:spPr>
          <a:xfrm>
            <a:off x="389852" y="1219201"/>
            <a:ext cx="1058294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Hypothesis Testing</a:t>
            </a:r>
          </a:p>
          <a:p>
            <a:r>
              <a:rPr lang="en-US" sz="2800" dirty="0"/>
              <a:t>P-values</a:t>
            </a:r>
          </a:p>
          <a:p>
            <a:r>
              <a:rPr lang="en-US" sz="2800" dirty="0"/>
              <a:t>External validity and p-hacking</a:t>
            </a:r>
          </a:p>
        </p:txBody>
      </p:sp>
      <p:sp>
        <p:nvSpPr>
          <p:cNvPr id="2" name="Title 1">
            <a:extLst>
              <a:ext uri="{FF2B5EF4-FFF2-40B4-BE49-F238E27FC236}">
                <a16:creationId xmlns:a16="http://schemas.microsoft.com/office/drawing/2014/main" id="{9F30AAFD-CC39-CD93-52D7-BD4EA8B3F5A0}"/>
              </a:ext>
            </a:extLst>
          </p:cNvPr>
          <p:cNvSpPr txBox="1">
            <a:spLocks/>
          </p:cNvSpPr>
          <p:nvPr/>
        </p:nvSpPr>
        <p:spPr>
          <a:xfrm>
            <a:off x="365760" y="33375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This Time</a:t>
            </a:r>
          </a:p>
        </p:txBody>
      </p:sp>
      <p:sp>
        <p:nvSpPr>
          <p:cNvPr id="3" name="Content Placeholder 3">
            <a:extLst>
              <a:ext uri="{FF2B5EF4-FFF2-40B4-BE49-F238E27FC236}">
                <a16:creationId xmlns:a16="http://schemas.microsoft.com/office/drawing/2014/main" id="{EFE6D44A-2704-E962-92EB-D83252B97750}"/>
              </a:ext>
            </a:extLst>
          </p:cNvPr>
          <p:cNvSpPr txBox="1">
            <a:spLocks/>
          </p:cNvSpPr>
          <p:nvPr/>
        </p:nvSpPr>
        <p:spPr>
          <a:xfrm>
            <a:off x="381000" y="4130040"/>
            <a:ext cx="963472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Regression!</a:t>
            </a:r>
          </a:p>
        </p:txBody>
      </p:sp>
    </p:spTree>
    <p:extLst>
      <p:ext uri="{BB962C8B-B14F-4D97-AF65-F5344CB8AC3E}">
        <p14:creationId xmlns:p14="http://schemas.microsoft.com/office/powerpoint/2010/main" val="2965150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A9C6ABB6-EB8E-6F10-15F1-1E36B042850B}"/>
                  </a:ext>
                </a:extLst>
              </p14:cNvPr>
              <p14:cNvContentPartPr/>
              <p14:nvPr/>
            </p14:nvContentPartPr>
            <p14:xfrm>
              <a:off x="904585" y="924461"/>
              <a:ext cx="360" cy="5487480"/>
            </p14:xfrm>
          </p:contentPart>
        </mc:Choice>
        <mc:Fallback xmlns="">
          <p:pic>
            <p:nvPicPr>
              <p:cNvPr id="7" name="Ink 6">
                <a:extLst>
                  <a:ext uri="{FF2B5EF4-FFF2-40B4-BE49-F238E27FC236}">
                    <a16:creationId xmlns:a16="http://schemas.microsoft.com/office/drawing/2014/main" id="{A9C6ABB6-EB8E-6F10-15F1-1E36B042850B}"/>
                  </a:ext>
                </a:extLst>
              </p:cNvPr>
              <p:cNvPicPr/>
              <p:nvPr/>
            </p:nvPicPr>
            <p:blipFill>
              <a:blip r:embed="rId4"/>
              <a:stretch>
                <a:fillRect/>
              </a:stretch>
            </p:blipFill>
            <p:spPr>
              <a:xfrm>
                <a:off x="895585" y="915461"/>
                <a:ext cx="18000" cy="5505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1C89F1E-30CB-F0E6-2D33-00260CD0BE5B}"/>
                  </a:ext>
                </a:extLst>
              </p14:cNvPr>
              <p14:cNvContentPartPr/>
              <p14:nvPr/>
            </p14:nvContentPartPr>
            <p14:xfrm>
              <a:off x="498505" y="5885981"/>
              <a:ext cx="9235080" cy="360"/>
            </p14:xfrm>
          </p:contentPart>
        </mc:Choice>
        <mc:Fallback xmlns="">
          <p:pic>
            <p:nvPicPr>
              <p:cNvPr id="8" name="Ink 7">
                <a:extLst>
                  <a:ext uri="{FF2B5EF4-FFF2-40B4-BE49-F238E27FC236}">
                    <a16:creationId xmlns:a16="http://schemas.microsoft.com/office/drawing/2014/main" id="{C1C89F1E-30CB-F0E6-2D33-00260CD0BE5B}"/>
                  </a:ext>
                </a:extLst>
              </p:cNvPr>
              <p:cNvPicPr/>
              <p:nvPr/>
            </p:nvPicPr>
            <p:blipFill>
              <a:blip r:embed="rId6"/>
              <a:stretch>
                <a:fillRect/>
              </a:stretch>
            </p:blipFill>
            <p:spPr>
              <a:xfrm>
                <a:off x="489505" y="5877341"/>
                <a:ext cx="9252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271C59A3-3A12-55F4-E5FB-9F5EC6D3FA3B}"/>
                  </a:ext>
                </a:extLst>
              </p14:cNvPr>
              <p14:cNvContentPartPr/>
              <p14:nvPr/>
            </p14:nvContentPartPr>
            <p14:xfrm>
              <a:off x="753745" y="1307501"/>
              <a:ext cx="7696080" cy="2650320"/>
            </p14:xfrm>
          </p:contentPart>
        </mc:Choice>
        <mc:Fallback xmlns="">
          <p:pic>
            <p:nvPicPr>
              <p:cNvPr id="11" name="Ink 10">
                <a:extLst>
                  <a:ext uri="{FF2B5EF4-FFF2-40B4-BE49-F238E27FC236}">
                    <a16:creationId xmlns:a16="http://schemas.microsoft.com/office/drawing/2014/main" id="{271C59A3-3A12-55F4-E5FB-9F5EC6D3FA3B}"/>
                  </a:ext>
                </a:extLst>
              </p:cNvPr>
              <p:cNvPicPr/>
              <p:nvPr/>
            </p:nvPicPr>
            <p:blipFill>
              <a:blip r:embed="rId8"/>
              <a:stretch>
                <a:fillRect/>
              </a:stretch>
            </p:blipFill>
            <p:spPr>
              <a:xfrm>
                <a:off x="717745" y="1271861"/>
                <a:ext cx="7767720" cy="2721960"/>
              </a:xfrm>
              <a:prstGeom prst="rect">
                <a:avLst/>
              </a:prstGeom>
            </p:spPr>
          </p:pic>
        </mc:Fallback>
      </mc:AlternateContent>
      <p:grpSp>
        <p:nvGrpSpPr>
          <p:cNvPr id="15" name="Group 14">
            <a:extLst>
              <a:ext uri="{FF2B5EF4-FFF2-40B4-BE49-F238E27FC236}">
                <a16:creationId xmlns:a16="http://schemas.microsoft.com/office/drawing/2014/main" id="{08F0F73F-95B8-4DE4-089A-8E2E8C42901C}"/>
              </a:ext>
            </a:extLst>
          </p:cNvPr>
          <p:cNvGrpSpPr/>
          <p:nvPr/>
        </p:nvGrpSpPr>
        <p:grpSpPr>
          <a:xfrm>
            <a:off x="200425" y="4062941"/>
            <a:ext cx="589320" cy="1545120"/>
            <a:chOff x="200425" y="4062941"/>
            <a:chExt cx="589320" cy="1545120"/>
          </a:xfrm>
        </p:grpSpPr>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6FE9EEE3-437B-5C61-D46B-CA02A824F640}"/>
                    </a:ext>
                  </a:extLst>
                </p14:cNvPr>
                <p14:cNvContentPartPr/>
                <p14:nvPr/>
              </p14:nvContentPartPr>
              <p14:xfrm>
                <a:off x="549625" y="4062941"/>
                <a:ext cx="240120" cy="1545120"/>
              </p14:xfrm>
            </p:contentPart>
          </mc:Choice>
          <mc:Fallback xmlns="">
            <p:pic>
              <p:nvPicPr>
                <p:cNvPr id="12" name="Ink 11">
                  <a:extLst>
                    <a:ext uri="{FF2B5EF4-FFF2-40B4-BE49-F238E27FC236}">
                      <a16:creationId xmlns:a16="http://schemas.microsoft.com/office/drawing/2014/main" id="{6FE9EEE3-437B-5C61-D46B-CA02A824F640}"/>
                    </a:ext>
                  </a:extLst>
                </p:cNvPr>
                <p:cNvPicPr/>
                <p:nvPr/>
              </p:nvPicPr>
              <p:blipFill>
                <a:blip r:embed="rId10"/>
                <a:stretch>
                  <a:fillRect/>
                </a:stretch>
              </p:blipFill>
              <p:spPr>
                <a:xfrm>
                  <a:off x="540625" y="4054301"/>
                  <a:ext cx="257760" cy="1562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E10D7187-16CD-A89A-6A9A-6167EE35E8A1}"/>
                    </a:ext>
                  </a:extLst>
                </p14:cNvPr>
                <p14:cNvContentPartPr/>
                <p14:nvPr/>
              </p14:nvContentPartPr>
              <p14:xfrm>
                <a:off x="200425" y="4529141"/>
                <a:ext cx="135360" cy="688680"/>
              </p14:xfrm>
            </p:contentPart>
          </mc:Choice>
          <mc:Fallback xmlns="">
            <p:pic>
              <p:nvPicPr>
                <p:cNvPr id="13" name="Ink 12">
                  <a:extLst>
                    <a:ext uri="{FF2B5EF4-FFF2-40B4-BE49-F238E27FC236}">
                      <a16:creationId xmlns:a16="http://schemas.microsoft.com/office/drawing/2014/main" id="{E10D7187-16CD-A89A-6A9A-6167EE35E8A1}"/>
                    </a:ext>
                  </a:extLst>
                </p:cNvPr>
                <p:cNvPicPr/>
                <p:nvPr/>
              </p:nvPicPr>
              <p:blipFill>
                <a:blip r:embed="rId12"/>
                <a:stretch>
                  <a:fillRect/>
                </a:stretch>
              </p:blipFill>
              <p:spPr>
                <a:xfrm>
                  <a:off x="191785" y="4520141"/>
                  <a:ext cx="153000" cy="706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635C2DFF-FA36-C203-1F54-1B9F3EA46384}"/>
                    </a:ext>
                  </a:extLst>
                </p14:cNvPr>
                <p14:cNvContentPartPr/>
                <p14:nvPr/>
              </p14:nvContentPartPr>
              <p14:xfrm>
                <a:off x="357745" y="4928741"/>
                <a:ext cx="102600" cy="168480"/>
              </p14:xfrm>
            </p:contentPart>
          </mc:Choice>
          <mc:Fallback xmlns="">
            <p:pic>
              <p:nvPicPr>
                <p:cNvPr id="14" name="Ink 13">
                  <a:extLst>
                    <a:ext uri="{FF2B5EF4-FFF2-40B4-BE49-F238E27FC236}">
                      <a16:creationId xmlns:a16="http://schemas.microsoft.com/office/drawing/2014/main" id="{635C2DFF-FA36-C203-1F54-1B9F3EA46384}"/>
                    </a:ext>
                  </a:extLst>
                </p:cNvPr>
                <p:cNvPicPr/>
                <p:nvPr/>
              </p:nvPicPr>
              <p:blipFill>
                <a:blip r:embed="rId14"/>
                <a:stretch>
                  <a:fillRect/>
                </a:stretch>
              </p:blipFill>
              <p:spPr>
                <a:xfrm>
                  <a:off x="348745" y="4920101"/>
                  <a:ext cx="120240" cy="186120"/>
                </a:xfrm>
                <a:prstGeom prst="rect">
                  <a:avLst/>
                </a:prstGeom>
              </p:spPr>
            </p:pic>
          </mc:Fallback>
        </mc:AlternateContent>
      </p:gr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312472D-80AF-4760-B6BF-85BC7D1461A5}"/>
                  </a:ext>
                </a:extLst>
              </p:cNvPr>
              <p:cNvSpPr txBox="1"/>
              <p:nvPr/>
            </p:nvSpPr>
            <p:spPr>
              <a:xfrm>
                <a:off x="9975254" y="5859718"/>
                <a:ext cx="422423" cy="430887"/>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r>
                        <a:rPr lang="en-US" sz="2200" i="1">
                          <a:solidFill>
                            <a:srgbClr val="000000"/>
                          </a:solidFill>
                          <a:latin typeface="Cambria Math" panose="02040503050406030204" pitchFamily="18" charset="0"/>
                        </a:rPr>
                        <m:t>𝑥</m:t>
                      </m:r>
                    </m:oMath>
                  </m:oMathPara>
                </a14:m>
                <a:endParaRPr lang="en-US" sz="2200">
                  <a:solidFill>
                    <a:srgbClr val="000000"/>
                  </a:solidFill>
                </a:endParaRPr>
              </a:p>
            </p:txBody>
          </p:sp>
        </mc:Choice>
        <mc:Fallback xmlns="">
          <p:sp>
            <p:nvSpPr>
              <p:cNvPr id="38" name="TextBox 37">
                <a:extLst>
                  <a:ext uri="{FF2B5EF4-FFF2-40B4-BE49-F238E27FC236}">
                    <a16:creationId xmlns:a16="http://schemas.microsoft.com/office/drawing/2014/main" id="{F312472D-80AF-4760-B6BF-85BC7D1461A5}"/>
                  </a:ext>
                </a:extLst>
              </p:cNvPr>
              <p:cNvSpPr txBox="1">
                <a:spLocks noRot="1" noChangeAspect="1" noMove="1" noResize="1" noEditPoints="1" noAdjustHandles="1" noChangeArrowheads="1" noChangeShapeType="1" noTextEdit="1"/>
              </p:cNvSpPr>
              <p:nvPr/>
            </p:nvSpPr>
            <p:spPr>
              <a:xfrm>
                <a:off x="9975254" y="5859718"/>
                <a:ext cx="422423" cy="430887"/>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200C151-414A-4F01-B7EF-35D0F77B55EB}"/>
                  </a:ext>
                </a:extLst>
              </p:cNvPr>
              <p:cNvSpPr txBox="1"/>
              <p:nvPr/>
            </p:nvSpPr>
            <p:spPr>
              <a:xfrm>
                <a:off x="158256" y="1055433"/>
                <a:ext cx="534698" cy="584775"/>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r>
                        <a:rPr lang="en-US" sz="3200" i="1">
                          <a:solidFill>
                            <a:srgbClr val="000000"/>
                          </a:solidFill>
                          <a:latin typeface="Cambria Math" panose="02040503050406030204" pitchFamily="18" charset="0"/>
                        </a:rPr>
                        <m:t>𝑦</m:t>
                      </m:r>
                    </m:oMath>
                  </m:oMathPara>
                </a14:m>
                <a:endParaRPr lang="en-US" sz="3200">
                  <a:solidFill>
                    <a:srgbClr val="000000"/>
                  </a:solidFill>
                </a:endParaRPr>
              </a:p>
            </p:txBody>
          </p:sp>
        </mc:Choice>
        <mc:Fallback xmlns="">
          <p:sp>
            <p:nvSpPr>
              <p:cNvPr id="9" name="TextBox 8">
                <a:extLst>
                  <a:ext uri="{FF2B5EF4-FFF2-40B4-BE49-F238E27FC236}">
                    <a16:creationId xmlns:a16="http://schemas.microsoft.com/office/drawing/2014/main" id="{4200C151-414A-4F01-B7EF-35D0F77B55EB}"/>
                  </a:ext>
                </a:extLst>
              </p:cNvPr>
              <p:cNvSpPr txBox="1">
                <a:spLocks noRot="1" noChangeAspect="1" noMove="1" noResize="1" noEditPoints="1" noAdjustHandles="1" noChangeArrowheads="1" noChangeShapeType="1" noTextEdit="1"/>
              </p:cNvSpPr>
              <p:nvPr/>
            </p:nvSpPr>
            <p:spPr>
              <a:xfrm>
                <a:off x="158256" y="1055433"/>
                <a:ext cx="534698" cy="584775"/>
              </a:xfrm>
              <a:prstGeom prst="rect">
                <a:avLst/>
              </a:prstGeom>
              <a:blipFill>
                <a:blip r:embed="rId16"/>
                <a:stretch>
                  <a:fillRect/>
                </a:stretch>
              </a:blipFill>
            </p:spPr>
            <p:txBody>
              <a:bodyPr/>
              <a:lstStyle/>
              <a:p>
                <a:r>
                  <a:rPr lang="en-US">
                    <a:noFill/>
                  </a:rPr>
                  <a:t> </a:t>
                </a:r>
              </a:p>
            </p:txBody>
          </p:sp>
        </mc:Fallback>
      </mc:AlternateContent>
      <p:grpSp>
        <p:nvGrpSpPr>
          <p:cNvPr id="51" name="Group 50">
            <a:extLst>
              <a:ext uri="{FF2B5EF4-FFF2-40B4-BE49-F238E27FC236}">
                <a16:creationId xmlns:a16="http://schemas.microsoft.com/office/drawing/2014/main" id="{B6620CFD-1B8E-494C-BDC5-1B076567F4DA}"/>
              </a:ext>
            </a:extLst>
          </p:cNvPr>
          <p:cNvGrpSpPr/>
          <p:nvPr/>
        </p:nvGrpSpPr>
        <p:grpSpPr>
          <a:xfrm>
            <a:off x="7788505" y="720701"/>
            <a:ext cx="3048480" cy="593640"/>
            <a:chOff x="7788505" y="720701"/>
            <a:chExt cx="3048480" cy="593640"/>
          </a:xfrm>
        </p:grpSpPr>
        <mc:AlternateContent xmlns:mc="http://schemas.openxmlformats.org/markup-compatibility/2006" xmlns:p14="http://schemas.microsoft.com/office/powerpoint/2010/main">
          <mc:Choice Requires="p14">
            <p:contentPart p14:bwMode="auto" r:id="rId17">
              <p14:nvContentPartPr>
                <p14:cNvPr id="3" name="Ink 2">
                  <a:extLst>
                    <a:ext uri="{FF2B5EF4-FFF2-40B4-BE49-F238E27FC236}">
                      <a16:creationId xmlns:a16="http://schemas.microsoft.com/office/drawing/2014/main" id="{8E106DF1-B364-4716-9660-175D9AA4E428}"/>
                    </a:ext>
                  </a:extLst>
                </p14:cNvPr>
                <p14:cNvContentPartPr/>
                <p14:nvPr/>
              </p14:nvContentPartPr>
              <p14:xfrm>
                <a:off x="8037625" y="804941"/>
                <a:ext cx="5760" cy="1800"/>
              </p14:xfrm>
            </p:contentPart>
          </mc:Choice>
          <mc:Fallback xmlns="">
            <p:pic>
              <p:nvPicPr>
                <p:cNvPr id="3" name="Ink 2">
                  <a:extLst>
                    <a:ext uri="{FF2B5EF4-FFF2-40B4-BE49-F238E27FC236}">
                      <a16:creationId xmlns:a16="http://schemas.microsoft.com/office/drawing/2014/main" id="{8E106DF1-B364-4716-9660-175D9AA4E428}"/>
                    </a:ext>
                  </a:extLst>
                </p:cNvPr>
                <p:cNvPicPr/>
                <p:nvPr/>
              </p:nvPicPr>
              <p:blipFill>
                <a:blip r:embed="rId18"/>
                <a:stretch>
                  <a:fillRect/>
                </a:stretch>
              </p:blipFill>
              <p:spPr>
                <a:xfrm>
                  <a:off x="8028625" y="795941"/>
                  <a:ext cx="234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 name="Ink 3">
                  <a:extLst>
                    <a:ext uri="{FF2B5EF4-FFF2-40B4-BE49-F238E27FC236}">
                      <a16:creationId xmlns:a16="http://schemas.microsoft.com/office/drawing/2014/main" id="{5D05D910-1A62-45E3-8D42-095FF29D0618}"/>
                    </a:ext>
                  </a:extLst>
                </p14:cNvPr>
                <p14:cNvContentPartPr/>
                <p14:nvPr/>
              </p14:nvContentPartPr>
              <p14:xfrm>
                <a:off x="7788505" y="778301"/>
                <a:ext cx="369720" cy="387720"/>
              </p14:xfrm>
            </p:contentPart>
          </mc:Choice>
          <mc:Fallback xmlns="">
            <p:pic>
              <p:nvPicPr>
                <p:cNvPr id="4" name="Ink 3">
                  <a:extLst>
                    <a:ext uri="{FF2B5EF4-FFF2-40B4-BE49-F238E27FC236}">
                      <a16:creationId xmlns:a16="http://schemas.microsoft.com/office/drawing/2014/main" id="{5D05D910-1A62-45E3-8D42-095FF29D0618}"/>
                    </a:ext>
                  </a:extLst>
                </p:cNvPr>
                <p:cNvPicPr/>
                <p:nvPr/>
              </p:nvPicPr>
              <p:blipFill>
                <a:blip r:embed="rId20"/>
                <a:stretch>
                  <a:fillRect/>
                </a:stretch>
              </p:blipFill>
              <p:spPr>
                <a:xfrm>
                  <a:off x="7779505" y="769301"/>
                  <a:ext cx="387360" cy="405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 name="Ink 4">
                  <a:extLst>
                    <a:ext uri="{FF2B5EF4-FFF2-40B4-BE49-F238E27FC236}">
                      <a16:creationId xmlns:a16="http://schemas.microsoft.com/office/drawing/2014/main" id="{F14A1C78-CD16-4BAD-9474-CE1BA4DE216B}"/>
                    </a:ext>
                  </a:extLst>
                </p14:cNvPr>
                <p14:cNvContentPartPr/>
                <p14:nvPr/>
              </p14:nvContentPartPr>
              <p14:xfrm>
                <a:off x="7865185" y="861461"/>
                <a:ext cx="87120" cy="317880"/>
              </p14:xfrm>
            </p:contentPart>
          </mc:Choice>
          <mc:Fallback xmlns="">
            <p:pic>
              <p:nvPicPr>
                <p:cNvPr id="5" name="Ink 4">
                  <a:extLst>
                    <a:ext uri="{FF2B5EF4-FFF2-40B4-BE49-F238E27FC236}">
                      <a16:creationId xmlns:a16="http://schemas.microsoft.com/office/drawing/2014/main" id="{F14A1C78-CD16-4BAD-9474-CE1BA4DE216B}"/>
                    </a:ext>
                  </a:extLst>
                </p:cNvPr>
                <p:cNvPicPr/>
                <p:nvPr/>
              </p:nvPicPr>
              <p:blipFill>
                <a:blip r:embed="rId22"/>
                <a:stretch>
                  <a:fillRect/>
                </a:stretch>
              </p:blipFill>
              <p:spPr>
                <a:xfrm>
                  <a:off x="7856185" y="852451"/>
                  <a:ext cx="104760" cy="3355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 name="Ink 5">
                  <a:extLst>
                    <a:ext uri="{FF2B5EF4-FFF2-40B4-BE49-F238E27FC236}">
                      <a16:creationId xmlns:a16="http://schemas.microsoft.com/office/drawing/2014/main" id="{6878220C-22B4-4B07-AAAD-234E06BBED32}"/>
                    </a:ext>
                  </a:extLst>
                </p14:cNvPr>
                <p14:cNvContentPartPr/>
                <p14:nvPr/>
              </p14:nvContentPartPr>
              <p14:xfrm>
                <a:off x="7910545" y="960821"/>
                <a:ext cx="106560" cy="15120"/>
              </p14:xfrm>
            </p:contentPart>
          </mc:Choice>
          <mc:Fallback xmlns="">
            <p:pic>
              <p:nvPicPr>
                <p:cNvPr id="6" name="Ink 5">
                  <a:extLst>
                    <a:ext uri="{FF2B5EF4-FFF2-40B4-BE49-F238E27FC236}">
                      <a16:creationId xmlns:a16="http://schemas.microsoft.com/office/drawing/2014/main" id="{6878220C-22B4-4B07-AAAD-234E06BBED32}"/>
                    </a:ext>
                  </a:extLst>
                </p:cNvPr>
                <p:cNvPicPr/>
                <p:nvPr/>
              </p:nvPicPr>
              <p:blipFill>
                <a:blip r:embed="rId24"/>
                <a:stretch>
                  <a:fillRect/>
                </a:stretch>
              </p:blipFill>
              <p:spPr>
                <a:xfrm>
                  <a:off x="7901514" y="951821"/>
                  <a:ext cx="1242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0" name="Ink 9">
                  <a:extLst>
                    <a:ext uri="{FF2B5EF4-FFF2-40B4-BE49-F238E27FC236}">
                      <a16:creationId xmlns:a16="http://schemas.microsoft.com/office/drawing/2014/main" id="{C4987E8A-9EA4-426A-9319-4A84505E5A58}"/>
                    </a:ext>
                  </a:extLst>
                </p14:cNvPr>
                <p14:cNvContentPartPr/>
                <p14:nvPr/>
              </p14:nvContentPartPr>
              <p14:xfrm>
                <a:off x="8226985" y="752021"/>
                <a:ext cx="218520" cy="372960"/>
              </p14:xfrm>
            </p:contentPart>
          </mc:Choice>
          <mc:Fallback xmlns="">
            <p:pic>
              <p:nvPicPr>
                <p:cNvPr id="10" name="Ink 9">
                  <a:extLst>
                    <a:ext uri="{FF2B5EF4-FFF2-40B4-BE49-F238E27FC236}">
                      <a16:creationId xmlns:a16="http://schemas.microsoft.com/office/drawing/2014/main" id="{C4987E8A-9EA4-426A-9319-4A84505E5A58}"/>
                    </a:ext>
                  </a:extLst>
                </p:cNvPr>
                <p:cNvPicPr/>
                <p:nvPr/>
              </p:nvPicPr>
              <p:blipFill>
                <a:blip r:embed="rId26"/>
                <a:stretch>
                  <a:fillRect/>
                </a:stretch>
              </p:blipFill>
              <p:spPr>
                <a:xfrm>
                  <a:off x="8217985" y="743030"/>
                  <a:ext cx="236160" cy="390583"/>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6" name="Ink 35">
                  <a:extLst>
                    <a:ext uri="{FF2B5EF4-FFF2-40B4-BE49-F238E27FC236}">
                      <a16:creationId xmlns:a16="http://schemas.microsoft.com/office/drawing/2014/main" id="{152E174D-4890-4AC7-9CA5-0598196456E8}"/>
                    </a:ext>
                  </a:extLst>
                </p14:cNvPr>
                <p14:cNvContentPartPr/>
                <p14:nvPr/>
              </p14:nvContentPartPr>
              <p14:xfrm>
                <a:off x="8413825" y="910421"/>
                <a:ext cx="183600" cy="350280"/>
              </p14:xfrm>
            </p:contentPart>
          </mc:Choice>
          <mc:Fallback xmlns="">
            <p:pic>
              <p:nvPicPr>
                <p:cNvPr id="36" name="Ink 35">
                  <a:extLst>
                    <a:ext uri="{FF2B5EF4-FFF2-40B4-BE49-F238E27FC236}">
                      <a16:creationId xmlns:a16="http://schemas.microsoft.com/office/drawing/2014/main" id="{152E174D-4890-4AC7-9CA5-0598196456E8}"/>
                    </a:ext>
                  </a:extLst>
                </p:cNvPr>
                <p:cNvPicPr/>
                <p:nvPr/>
              </p:nvPicPr>
              <p:blipFill>
                <a:blip r:embed="rId28"/>
                <a:stretch>
                  <a:fillRect/>
                </a:stretch>
              </p:blipFill>
              <p:spPr>
                <a:xfrm>
                  <a:off x="8404825" y="901421"/>
                  <a:ext cx="20124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7" name="Ink 36">
                  <a:extLst>
                    <a:ext uri="{FF2B5EF4-FFF2-40B4-BE49-F238E27FC236}">
                      <a16:creationId xmlns:a16="http://schemas.microsoft.com/office/drawing/2014/main" id="{0FBF4EE2-0136-4EA2-A48A-6C0B71052381}"/>
                    </a:ext>
                  </a:extLst>
                </p14:cNvPr>
                <p14:cNvContentPartPr/>
                <p14:nvPr/>
              </p14:nvContentPartPr>
              <p14:xfrm>
                <a:off x="8652145" y="786221"/>
                <a:ext cx="76680" cy="345960"/>
              </p14:xfrm>
            </p:contentPart>
          </mc:Choice>
          <mc:Fallback xmlns="">
            <p:pic>
              <p:nvPicPr>
                <p:cNvPr id="37" name="Ink 36">
                  <a:extLst>
                    <a:ext uri="{FF2B5EF4-FFF2-40B4-BE49-F238E27FC236}">
                      <a16:creationId xmlns:a16="http://schemas.microsoft.com/office/drawing/2014/main" id="{0FBF4EE2-0136-4EA2-A48A-6C0B71052381}"/>
                    </a:ext>
                  </a:extLst>
                </p:cNvPr>
                <p:cNvPicPr/>
                <p:nvPr/>
              </p:nvPicPr>
              <p:blipFill>
                <a:blip r:embed="rId30"/>
                <a:stretch>
                  <a:fillRect/>
                </a:stretch>
              </p:blipFill>
              <p:spPr>
                <a:xfrm>
                  <a:off x="8643145" y="777230"/>
                  <a:ext cx="94320" cy="363582"/>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9" name="Ink 38">
                  <a:extLst>
                    <a:ext uri="{FF2B5EF4-FFF2-40B4-BE49-F238E27FC236}">
                      <a16:creationId xmlns:a16="http://schemas.microsoft.com/office/drawing/2014/main" id="{BAA90A12-3F52-4265-9CFD-202CE6782ABB}"/>
                    </a:ext>
                  </a:extLst>
                </p14:cNvPr>
                <p14:cNvContentPartPr/>
                <p14:nvPr/>
              </p14:nvContentPartPr>
              <p14:xfrm>
                <a:off x="8743945" y="900341"/>
                <a:ext cx="244440" cy="212400"/>
              </p14:xfrm>
            </p:contentPart>
          </mc:Choice>
          <mc:Fallback xmlns="">
            <p:pic>
              <p:nvPicPr>
                <p:cNvPr id="39" name="Ink 38">
                  <a:extLst>
                    <a:ext uri="{FF2B5EF4-FFF2-40B4-BE49-F238E27FC236}">
                      <a16:creationId xmlns:a16="http://schemas.microsoft.com/office/drawing/2014/main" id="{BAA90A12-3F52-4265-9CFD-202CE6782ABB}"/>
                    </a:ext>
                  </a:extLst>
                </p:cNvPr>
                <p:cNvPicPr/>
                <p:nvPr/>
              </p:nvPicPr>
              <p:blipFill>
                <a:blip r:embed="rId32"/>
                <a:stretch>
                  <a:fillRect/>
                </a:stretch>
              </p:blipFill>
              <p:spPr>
                <a:xfrm>
                  <a:off x="8734958" y="891341"/>
                  <a:ext cx="262054"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0" name="Ink 39">
                  <a:extLst>
                    <a:ext uri="{FF2B5EF4-FFF2-40B4-BE49-F238E27FC236}">
                      <a16:creationId xmlns:a16="http://schemas.microsoft.com/office/drawing/2014/main" id="{58B65ADF-7906-4702-9DF2-A6F0804B6144}"/>
                    </a:ext>
                  </a:extLst>
                </p14:cNvPr>
                <p14:cNvContentPartPr/>
                <p14:nvPr/>
              </p14:nvContentPartPr>
              <p14:xfrm>
                <a:off x="8814145" y="916181"/>
                <a:ext cx="97560" cy="290880"/>
              </p14:xfrm>
            </p:contentPart>
          </mc:Choice>
          <mc:Fallback xmlns="">
            <p:pic>
              <p:nvPicPr>
                <p:cNvPr id="40" name="Ink 39">
                  <a:extLst>
                    <a:ext uri="{FF2B5EF4-FFF2-40B4-BE49-F238E27FC236}">
                      <a16:creationId xmlns:a16="http://schemas.microsoft.com/office/drawing/2014/main" id="{58B65ADF-7906-4702-9DF2-A6F0804B6144}"/>
                    </a:ext>
                  </a:extLst>
                </p:cNvPr>
                <p:cNvPicPr/>
                <p:nvPr/>
              </p:nvPicPr>
              <p:blipFill>
                <a:blip r:embed="rId34"/>
                <a:stretch>
                  <a:fillRect/>
                </a:stretch>
              </p:blipFill>
              <p:spPr>
                <a:xfrm>
                  <a:off x="8805145" y="907181"/>
                  <a:ext cx="11520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1" name="Ink 40">
                  <a:extLst>
                    <a:ext uri="{FF2B5EF4-FFF2-40B4-BE49-F238E27FC236}">
                      <a16:creationId xmlns:a16="http://schemas.microsoft.com/office/drawing/2014/main" id="{19396DF5-6CE6-4EA4-A0DF-03812960B3D4}"/>
                    </a:ext>
                  </a:extLst>
                </p14:cNvPr>
                <p14:cNvContentPartPr/>
                <p14:nvPr/>
              </p14:nvContentPartPr>
              <p14:xfrm>
                <a:off x="8907385" y="720701"/>
                <a:ext cx="267480" cy="484560"/>
              </p14:xfrm>
            </p:contentPart>
          </mc:Choice>
          <mc:Fallback xmlns="">
            <p:pic>
              <p:nvPicPr>
                <p:cNvPr id="41" name="Ink 40">
                  <a:extLst>
                    <a:ext uri="{FF2B5EF4-FFF2-40B4-BE49-F238E27FC236}">
                      <a16:creationId xmlns:a16="http://schemas.microsoft.com/office/drawing/2014/main" id="{19396DF5-6CE6-4EA4-A0DF-03812960B3D4}"/>
                    </a:ext>
                  </a:extLst>
                </p:cNvPr>
                <p:cNvPicPr/>
                <p:nvPr/>
              </p:nvPicPr>
              <p:blipFill>
                <a:blip r:embed="rId36"/>
                <a:stretch>
                  <a:fillRect/>
                </a:stretch>
              </p:blipFill>
              <p:spPr>
                <a:xfrm>
                  <a:off x="8898373" y="711701"/>
                  <a:ext cx="285144"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2" name="Ink 41">
                  <a:extLst>
                    <a:ext uri="{FF2B5EF4-FFF2-40B4-BE49-F238E27FC236}">
                      <a16:creationId xmlns:a16="http://schemas.microsoft.com/office/drawing/2014/main" id="{4A2EA29F-F263-4B3F-8285-A24D8DF41A21}"/>
                    </a:ext>
                  </a:extLst>
                </p14:cNvPr>
                <p14:cNvContentPartPr/>
                <p14:nvPr/>
              </p14:nvContentPartPr>
              <p14:xfrm>
                <a:off x="9210505" y="907181"/>
                <a:ext cx="157320" cy="97560"/>
              </p14:xfrm>
            </p:contentPart>
          </mc:Choice>
          <mc:Fallback xmlns="">
            <p:pic>
              <p:nvPicPr>
                <p:cNvPr id="42" name="Ink 41">
                  <a:extLst>
                    <a:ext uri="{FF2B5EF4-FFF2-40B4-BE49-F238E27FC236}">
                      <a16:creationId xmlns:a16="http://schemas.microsoft.com/office/drawing/2014/main" id="{4A2EA29F-F263-4B3F-8285-A24D8DF41A21}"/>
                    </a:ext>
                  </a:extLst>
                </p:cNvPr>
                <p:cNvPicPr/>
                <p:nvPr/>
              </p:nvPicPr>
              <p:blipFill>
                <a:blip r:embed="rId38"/>
                <a:stretch>
                  <a:fillRect/>
                </a:stretch>
              </p:blipFill>
              <p:spPr>
                <a:xfrm>
                  <a:off x="9201484" y="898181"/>
                  <a:ext cx="17500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3" name="Ink 42">
                  <a:extLst>
                    <a:ext uri="{FF2B5EF4-FFF2-40B4-BE49-F238E27FC236}">
                      <a16:creationId xmlns:a16="http://schemas.microsoft.com/office/drawing/2014/main" id="{C6692549-07F1-450F-8ED0-1FBB52973955}"/>
                    </a:ext>
                  </a:extLst>
                </p14:cNvPr>
                <p14:cNvContentPartPr/>
                <p14:nvPr/>
              </p14:nvContentPartPr>
              <p14:xfrm>
                <a:off x="9430465" y="814301"/>
                <a:ext cx="162720" cy="470160"/>
              </p14:xfrm>
            </p:contentPart>
          </mc:Choice>
          <mc:Fallback xmlns="">
            <p:pic>
              <p:nvPicPr>
                <p:cNvPr id="43" name="Ink 42">
                  <a:extLst>
                    <a:ext uri="{FF2B5EF4-FFF2-40B4-BE49-F238E27FC236}">
                      <a16:creationId xmlns:a16="http://schemas.microsoft.com/office/drawing/2014/main" id="{C6692549-07F1-450F-8ED0-1FBB52973955}"/>
                    </a:ext>
                  </a:extLst>
                </p:cNvPr>
                <p:cNvPicPr/>
                <p:nvPr/>
              </p:nvPicPr>
              <p:blipFill>
                <a:blip r:embed="rId40"/>
                <a:stretch>
                  <a:fillRect/>
                </a:stretch>
              </p:blipFill>
              <p:spPr>
                <a:xfrm>
                  <a:off x="9421465" y="805308"/>
                  <a:ext cx="180360" cy="487787"/>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4" name="Ink 43">
                  <a:extLst>
                    <a:ext uri="{FF2B5EF4-FFF2-40B4-BE49-F238E27FC236}">
                      <a16:creationId xmlns:a16="http://schemas.microsoft.com/office/drawing/2014/main" id="{DC3BD4A6-735A-4AAA-BED4-62EAB406C07A}"/>
                    </a:ext>
                  </a:extLst>
                </p14:cNvPr>
                <p14:cNvContentPartPr/>
                <p14:nvPr/>
              </p14:nvContentPartPr>
              <p14:xfrm>
                <a:off x="9672385" y="1028861"/>
                <a:ext cx="104760" cy="131400"/>
              </p14:xfrm>
            </p:contentPart>
          </mc:Choice>
          <mc:Fallback xmlns="">
            <p:pic>
              <p:nvPicPr>
                <p:cNvPr id="44" name="Ink 43">
                  <a:extLst>
                    <a:ext uri="{FF2B5EF4-FFF2-40B4-BE49-F238E27FC236}">
                      <a16:creationId xmlns:a16="http://schemas.microsoft.com/office/drawing/2014/main" id="{DC3BD4A6-735A-4AAA-BED4-62EAB406C07A}"/>
                    </a:ext>
                  </a:extLst>
                </p:cNvPr>
                <p:cNvPicPr/>
                <p:nvPr/>
              </p:nvPicPr>
              <p:blipFill>
                <a:blip r:embed="rId42"/>
                <a:stretch>
                  <a:fillRect/>
                </a:stretch>
              </p:blipFill>
              <p:spPr>
                <a:xfrm>
                  <a:off x="9663385" y="1019886"/>
                  <a:ext cx="122400" cy="148992"/>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5" name="Ink 44">
                  <a:extLst>
                    <a:ext uri="{FF2B5EF4-FFF2-40B4-BE49-F238E27FC236}">
                      <a16:creationId xmlns:a16="http://schemas.microsoft.com/office/drawing/2014/main" id="{0258D99E-70FF-4086-94A9-C4A0628BCE3E}"/>
                    </a:ext>
                  </a:extLst>
                </p14:cNvPr>
                <p14:cNvContentPartPr/>
                <p14:nvPr/>
              </p14:nvContentPartPr>
              <p14:xfrm>
                <a:off x="9986305" y="908621"/>
                <a:ext cx="11520" cy="219960"/>
              </p14:xfrm>
            </p:contentPart>
          </mc:Choice>
          <mc:Fallback xmlns="">
            <p:pic>
              <p:nvPicPr>
                <p:cNvPr id="45" name="Ink 44">
                  <a:extLst>
                    <a:ext uri="{FF2B5EF4-FFF2-40B4-BE49-F238E27FC236}">
                      <a16:creationId xmlns:a16="http://schemas.microsoft.com/office/drawing/2014/main" id="{0258D99E-70FF-4086-94A9-C4A0628BCE3E}"/>
                    </a:ext>
                  </a:extLst>
                </p:cNvPr>
                <p:cNvPicPr/>
                <p:nvPr/>
              </p:nvPicPr>
              <p:blipFill>
                <a:blip r:embed="rId44"/>
                <a:stretch>
                  <a:fillRect/>
                </a:stretch>
              </p:blipFill>
              <p:spPr>
                <a:xfrm>
                  <a:off x="9977305" y="899621"/>
                  <a:ext cx="2916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6" name="Ink 45">
                  <a:extLst>
                    <a:ext uri="{FF2B5EF4-FFF2-40B4-BE49-F238E27FC236}">
                      <a16:creationId xmlns:a16="http://schemas.microsoft.com/office/drawing/2014/main" id="{5130758E-88A8-4389-B5F1-1489DBF42CED}"/>
                    </a:ext>
                  </a:extLst>
                </p14:cNvPr>
                <p14:cNvContentPartPr/>
                <p14:nvPr/>
              </p14:nvContentPartPr>
              <p14:xfrm>
                <a:off x="9930505" y="1000421"/>
                <a:ext cx="119880" cy="7200"/>
              </p14:xfrm>
            </p:contentPart>
          </mc:Choice>
          <mc:Fallback xmlns="">
            <p:pic>
              <p:nvPicPr>
                <p:cNvPr id="46" name="Ink 45">
                  <a:extLst>
                    <a:ext uri="{FF2B5EF4-FFF2-40B4-BE49-F238E27FC236}">
                      <a16:creationId xmlns:a16="http://schemas.microsoft.com/office/drawing/2014/main" id="{5130758E-88A8-4389-B5F1-1489DBF42CED}"/>
                    </a:ext>
                  </a:extLst>
                </p:cNvPr>
                <p:cNvPicPr/>
                <p:nvPr/>
              </p:nvPicPr>
              <p:blipFill>
                <a:blip r:embed="rId46"/>
                <a:stretch>
                  <a:fillRect/>
                </a:stretch>
              </p:blipFill>
              <p:spPr>
                <a:xfrm>
                  <a:off x="9921505" y="990947"/>
                  <a:ext cx="137520" cy="25768"/>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7" name="Ink 46">
                  <a:extLst>
                    <a:ext uri="{FF2B5EF4-FFF2-40B4-BE49-F238E27FC236}">
                      <a16:creationId xmlns:a16="http://schemas.microsoft.com/office/drawing/2014/main" id="{11CBFF8E-AAB2-4B31-BDA5-AC4CCE2B32BB}"/>
                    </a:ext>
                  </a:extLst>
                </p14:cNvPr>
                <p14:cNvContentPartPr/>
                <p14:nvPr/>
              </p14:nvContentPartPr>
              <p14:xfrm>
                <a:off x="10208425" y="815741"/>
                <a:ext cx="156600" cy="498600"/>
              </p14:xfrm>
            </p:contentPart>
          </mc:Choice>
          <mc:Fallback xmlns="">
            <p:pic>
              <p:nvPicPr>
                <p:cNvPr id="47" name="Ink 46">
                  <a:extLst>
                    <a:ext uri="{FF2B5EF4-FFF2-40B4-BE49-F238E27FC236}">
                      <a16:creationId xmlns:a16="http://schemas.microsoft.com/office/drawing/2014/main" id="{11CBFF8E-AAB2-4B31-BDA5-AC4CCE2B32BB}"/>
                    </a:ext>
                  </a:extLst>
                </p:cNvPr>
                <p:cNvPicPr/>
                <p:nvPr/>
              </p:nvPicPr>
              <p:blipFill>
                <a:blip r:embed="rId48"/>
                <a:stretch>
                  <a:fillRect/>
                </a:stretch>
              </p:blipFill>
              <p:spPr>
                <a:xfrm>
                  <a:off x="10199425" y="806741"/>
                  <a:ext cx="174240" cy="516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8" name="Ink 47">
                  <a:extLst>
                    <a:ext uri="{FF2B5EF4-FFF2-40B4-BE49-F238E27FC236}">
                      <a16:creationId xmlns:a16="http://schemas.microsoft.com/office/drawing/2014/main" id="{8878725B-8F0E-46F3-8AD7-2F23D3E9732B}"/>
                    </a:ext>
                  </a:extLst>
                </p14:cNvPr>
                <p14:cNvContentPartPr/>
                <p14:nvPr/>
              </p14:nvContentPartPr>
              <p14:xfrm>
                <a:off x="10475545" y="1024181"/>
                <a:ext cx="42120" cy="163800"/>
              </p14:xfrm>
            </p:contentPart>
          </mc:Choice>
          <mc:Fallback xmlns="">
            <p:pic>
              <p:nvPicPr>
                <p:cNvPr id="48" name="Ink 47">
                  <a:extLst>
                    <a:ext uri="{FF2B5EF4-FFF2-40B4-BE49-F238E27FC236}">
                      <a16:creationId xmlns:a16="http://schemas.microsoft.com/office/drawing/2014/main" id="{8878725B-8F0E-46F3-8AD7-2F23D3E9732B}"/>
                    </a:ext>
                  </a:extLst>
                </p:cNvPr>
                <p:cNvPicPr/>
                <p:nvPr/>
              </p:nvPicPr>
              <p:blipFill>
                <a:blip r:embed="rId50"/>
                <a:stretch>
                  <a:fillRect/>
                </a:stretch>
              </p:blipFill>
              <p:spPr>
                <a:xfrm>
                  <a:off x="10466545" y="1015181"/>
                  <a:ext cx="597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9" name="Ink 48">
                  <a:extLst>
                    <a:ext uri="{FF2B5EF4-FFF2-40B4-BE49-F238E27FC236}">
                      <a16:creationId xmlns:a16="http://schemas.microsoft.com/office/drawing/2014/main" id="{0EB995A7-7150-4726-BE12-AA8A23666AB7}"/>
                    </a:ext>
                  </a:extLst>
                </p14:cNvPr>
                <p14:cNvContentPartPr/>
                <p14:nvPr/>
              </p14:nvContentPartPr>
              <p14:xfrm>
                <a:off x="10621705" y="902501"/>
                <a:ext cx="215280" cy="236160"/>
              </p14:xfrm>
            </p:contentPart>
          </mc:Choice>
          <mc:Fallback xmlns="">
            <p:pic>
              <p:nvPicPr>
                <p:cNvPr id="49" name="Ink 48">
                  <a:extLst>
                    <a:ext uri="{FF2B5EF4-FFF2-40B4-BE49-F238E27FC236}">
                      <a16:creationId xmlns:a16="http://schemas.microsoft.com/office/drawing/2014/main" id="{0EB995A7-7150-4726-BE12-AA8A23666AB7}"/>
                    </a:ext>
                  </a:extLst>
                </p:cNvPr>
                <p:cNvPicPr/>
                <p:nvPr/>
              </p:nvPicPr>
              <p:blipFill>
                <a:blip r:embed="rId52"/>
                <a:stretch>
                  <a:fillRect/>
                </a:stretch>
              </p:blipFill>
              <p:spPr>
                <a:xfrm>
                  <a:off x="10612705" y="893501"/>
                  <a:ext cx="23292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0" name="Ink 49">
                  <a:extLst>
                    <a:ext uri="{FF2B5EF4-FFF2-40B4-BE49-F238E27FC236}">
                      <a16:creationId xmlns:a16="http://schemas.microsoft.com/office/drawing/2014/main" id="{E5DCAE77-CF68-422B-A0CE-75039659F304}"/>
                    </a:ext>
                  </a:extLst>
                </p14:cNvPr>
                <p14:cNvContentPartPr/>
                <p14:nvPr/>
              </p14:nvContentPartPr>
              <p14:xfrm>
                <a:off x="10593985" y="853541"/>
                <a:ext cx="218520" cy="293760"/>
              </p14:xfrm>
            </p:contentPart>
          </mc:Choice>
          <mc:Fallback xmlns="">
            <p:pic>
              <p:nvPicPr>
                <p:cNvPr id="50" name="Ink 49">
                  <a:extLst>
                    <a:ext uri="{FF2B5EF4-FFF2-40B4-BE49-F238E27FC236}">
                      <a16:creationId xmlns:a16="http://schemas.microsoft.com/office/drawing/2014/main" id="{E5DCAE77-CF68-422B-A0CE-75039659F304}"/>
                    </a:ext>
                  </a:extLst>
                </p:cNvPr>
                <p:cNvPicPr/>
                <p:nvPr/>
              </p:nvPicPr>
              <p:blipFill>
                <a:blip r:embed="rId54"/>
                <a:stretch>
                  <a:fillRect/>
                </a:stretch>
              </p:blipFill>
              <p:spPr>
                <a:xfrm>
                  <a:off x="10584985" y="844541"/>
                  <a:ext cx="236160" cy="311400"/>
                </a:xfrm>
                <a:prstGeom prst="rect">
                  <a:avLst/>
                </a:prstGeom>
              </p:spPr>
            </p:pic>
          </mc:Fallback>
        </mc:AlternateContent>
      </p:grpSp>
      <p:grpSp>
        <p:nvGrpSpPr>
          <p:cNvPr id="55" name="Group 54">
            <a:extLst>
              <a:ext uri="{FF2B5EF4-FFF2-40B4-BE49-F238E27FC236}">
                <a16:creationId xmlns:a16="http://schemas.microsoft.com/office/drawing/2014/main" id="{2221640E-A5DD-9F89-71D6-E087A9BB1274}"/>
              </a:ext>
            </a:extLst>
          </p:cNvPr>
          <p:cNvGrpSpPr/>
          <p:nvPr/>
        </p:nvGrpSpPr>
        <p:grpSpPr>
          <a:xfrm>
            <a:off x="3182665" y="3139181"/>
            <a:ext cx="488520" cy="360"/>
            <a:chOff x="3182665" y="3139181"/>
            <a:chExt cx="488520" cy="360"/>
          </a:xfrm>
        </p:grpSpPr>
        <mc:AlternateContent xmlns:mc="http://schemas.openxmlformats.org/markup-compatibility/2006" xmlns:p14="http://schemas.microsoft.com/office/powerpoint/2010/main">
          <mc:Choice Requires="p14">
            <p:contentPart p14:bwMode="auto" r:id="rId55">
              <p14:nvContentPartPr>
                <p14:cNvPr id="53" name="Ink 52">
                  <a:extLst>
                    <a:ext uri="{FF2B5EF4-FFF2-40B4-BE49-F238E27FC236}">
                      <a16:creationId xmlns:a16="http://schemas.microsoft.com/office/drawing/2014/main" id="{D370F187-E81D-429D-C630-C37A7833BE07}"/>
                    </a:ext>
                  </a:extLst>
                </p14:cNvPr>
                <p14:cNvContentPartPr/>
                <p14:nvPr/>
              </p14:nvContentPartPr>
              <p14:xfrm>
                <a:off x="3182665" y="3139181"/>
                <a:ext cx="205560" cy="360"/>
              </p14:xfrm>
            </p:contentPart>
          </mc:Choice>
          <mc:Fallback xmlns="">
            <p:pic>
              <p:nvPicPr>
                <p:cNvPr id="53" name="Ink 52">
                  <a:extLst>
                    <a:ext uri="{FF2B5EF4-FFF2-40B4-BE49-F238E27FC236}">
                      <a16:creationId xmlns:a16="http://schemas.microsoft.com/office/drawing/2014/main" id="{D370F187-E81D-429D-C630-C37A7833BE07}"/>
                    </a:ext>
                  </a:extLst>
                </p:cNvPr>
                <p:cNvPicPr/>
                <p:nvPr/>
              </p:nvPicPr>
              <p:blipFill>
                <a:blip r:embed="rId56"/>
                <a:stretch>
                  <a:fillRect/>
                </a:stretch>
              </p:blipFill>
              <p:spPr>
                <a:xfrm>
                  <a:off x="3173665" y="3130541"/>
                  <a:ext cx="223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4" name="Ink 53">
                  <a:extLst>
                    <a:ext uri="{FF2B5EF4-FFF2-40B4-BE49-F238E27FC236}">
                      <a16:creationId xmlns:a16="http://schemas.microsoft.com/office/drawing/2014/main" id="{586B72C5-9DF9-45FB-82FC-2EE05C65EE13}"/>
                    </a:ext>
                  </a:extLst>
                </p14:cNvPr>
                <p14:cNvContentPartPr/>
                <p14:nvPr/>
              </p14:nvContentPartPr>
              <p14:xfrm>
                <a:off x="3559585" y="3139181"/>
                <a:ext cx="111600" cy="360"/>
              </p14:xfrm>
            </p:contentPart>
          </mc:Choice>
          <mc:Fallback xmlns="">
            <p:pic>
              <p:nvPicPr>
                <p:cNvPr id="54" name="Ink 53">
                  <a:extLst>
                    <a:ext uri="{FF2B5EF4-FFF2-40B4-BE49-F238E27FC236}">
                      <a16:creationId xmlns:a16="http://schemas.microsoft.com/office/drawing/2014/main" id="{586B72C5-9DF9-45FB-82FC-2EE05C65EE13}"/>
                    </a:ext>
                  </a:extLst>
                </p:cNvPr>
                <p:cNvPicPr/>
                <p:nvPr/>
              </p:nvPicPr>
              <p:blipFill>
                <a:blip r:embed="rId58"/>
                <a:stretch>
                  <a:fillRect/>
                </a:stretch>
              </p:blipFill>
              <p:spPr>
                <a:xfrm>
                  <a:off x="3550945" y="3130541"/>
                  <a:ext cx="12924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9">
            <p14:nvContentPartPr>
              <p14:cNvPr id="56" name="Ink 55">
                <a:extLst>
                  <a:ext uri="{FF2B5EF4-FFF2-40B4-BE49-F238E27FC236}">
                    <a16:creationId xmlns:a16="http://schemas.microsoft.com/office/drawing/2014/main" id="{D8A37D9A-F0F0-A9C8-E46D-B22D1C6FD97B}"/>
                  </a:ext>
                </a:extLst>
              </p14:cNvPr>
              <p14:cNvContentPartPr/>
              <p14:nvPr/>
            </p14:nvContentPartPr>
            <p14:xfrm>
              <a:off x="3879985" y="3139181"/>
              <a:ext cx="220680" cy="360"/>
            </p14:xfrm>
          </p:contentPart>
        </mc:Choice>
        <mc:Fallback xmlns="">
          <p:pic>
            <p:nvPicPr>
              <p:cNvPr id="56" name="Ink 55">
                <a:extLst>
                  <a:ext uri="{FF2B5EF4-FFF2-40B4-BE49-F238E27FC236}">
                    <a16:creationId xmlns:a16="http://schemas.microsoft.com/office/drawing/2014/main" id="{D8A37D9A-F0F0-A9C8-E46D-B22D1C6FD97B}"/>
                  </a:ext>
                </a:extLst>
              </p:cNvPr>
              <p:cNvPicPr/>
              <p:nvPr/>
            </p:nvPicPr>
            <p:blipFill>
              <a:blip r:embed="rId60"/>
              <a:stretch>
                <a:fillRect/>
              </a:stretch>
            </p:blipFill>
            <p:spPr>
              <a:xfrm>
                <a:off x="3871345" y="3130541"/>
                <a:ext cx="2383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7" name="Ink 56">
                <a:extLst>
                  <a:ext uri="{FF2B5EF4-FFF2-40B4-BE49-F238E27FC236}">
                    <a16:creationId xmlns:a16="http://schemas.microsoft.com/office/drawing/2014/main" id="{D0E14C7F-FB0D-2426-F4AA-721BABA592A6}"/>
                  </a:ext>
                </a:extLst>
              </p14:cNvPr>
              <p14:cNvContentPartPr/>
              <p14:nvPr/>
            </p14:nvContentPartPr>
            <p14:xfrm>
              <a:off x="4324225" y="3139181"/>
              <a:ext cx="151920" cy="360"/>
            </p14:xfrm>
          </p:contentPart>
        </mc:Choice>
        <mc:Fallback xmlns="">
          <p:pic>
            <p:nvPicPr>
              <p:cNvPr id="57" name="Ink 56">
                <a:extLst>
                  <a:ext uri="{FF2B5EF4-FFF2-40B4-BE49-F238E27FC236}">
                    <a16:creationId xmlns:a16="http://schemas.microsoft.com/office/drawing/2014/main" id="{D0E14C7F-FB0D-2426-F4AA-721BABA592A6}"/>
                  </a:ext>
                </a:extLst>
              </p:cNvPr>
              <p:cNvPicPr/>
              <p:nvPr/>
            </p:nvPicPr>
            <p:blipFill>
              <a:blip r:embed="rId62"/>
              <a:stretch>
                <a:fillRect/>
              </a:stretch>
            </p:blipFill>
            <p:spPr>
              <a:xfrm>
                <a:off x="4315585" y="3130541"/>
                <a:ext cx="169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8" name="Ink 57">
                <a:extLst>
                  <a:ext uri="{FF2B5EF4-FFF2-40B4-BE49-F238E27FC236}">
                    <a16:creationId xmlns:a16="http://schemas.microsoft.com/office/drawing/2014/main" id="{7E9D56F2-31B1-0E07-66B3-34BC6530BD15}"/>
                  </a:ext>
                </a:extLst>
              </p14:cNvPr>
              <p14:cNvContentPartPr/>
              <p14:nvPr/>
            </p14:nvContentPartPr>
            <p14:xfrm>
              <a:off x="4735705" y="3139181"/>
              <a:ext cx="183960" cy="360"/>
            </p14:xfrm>
          </p:contentPart>
        </mc:Choice>
        <mc:Fallback xmlns="">
          <p:pic>
            <p:nvPicPr>
              <p:cNvPr id="58" name="Ink 57">
                <a:extLst>
                  <a:ext uri="{FF2B5EF4-FFF2-40B4-BE49-F238E27FC236}">
                    <a16:creationId xmlns:a16="http://schemas.microsoft.com/office/drawing/2014/main" id="{7E9D56F2-31B1-0E07-66B3-34BC6530BD15}"/>
                  </a:ext>
                </a:extLst>
              </p:cNvPr>
              <p:cNvPicPr/>
              <p:nvPr/>
            </p:nvPicPr>
            <p:blipFill>
              <a:blip r:embed="rId64"/>
              <a:stretch>
                <a:fillRect/>
              </a:stretch>
            </p:blipFill>
            <p:spPr>
              <a:xfrm>
                <a:off x="4727065" y="3130541"/>
                <a:ext cx="201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9" name="Ink 58">
                <a:extLst>
                  <a:ext uri="{FF2B5EF4-FFF2-40B4-BE49-F238E27FC236}">
                    <a16:creationId xmlns:a16="http://schemas.microsoft.com/office/drawing/2014/main" id="{08A7A3F6-6F53-1AAA-00F1-B48DFDB05CCC}"/>
                  </a:ext>
                </a:extLst>
              </p14:cNvPr>
              <p14:cNvContentPartPr/>
              <p14:nvPr/>
            </p14:nvContentPartPr>
            <p14:xfrm>
              <a:off x="5165905" y="3139181"/>
              <a:ext cx="196560" cy="360"/>
            </p14:xfrm>
          </p:contentPart>
        </mc:Choice>
        <mc:Fallback xmlns="">
          <p:pic>
            <p:nvPicPr>
              <p:cNvPr id="59" name="Ink 58">
                <a:extLst>
                  <a:ext uri="{FF2B5EF4-FFF2-40B4-BE49-F238E27FC236}">
                    <a16:creationId xmlns:a16="http://schemas.microsoft.com/office/drawing/2014/main" id="{08A7A3F6-6F53-1AAA-00F1-B48DFDB05CCC}"/>
                  </a:ext>
                </a:extLst>
              </p:cNvPr>
              <p:cNvPicPr/>
              <p:nvPr/>
            </p:nvPicPr>
            <p:blipFill>
              <a:blip r:embed="rId66"/>
              <a:stretch>
                <a:fillRect/>
              </a:stretch>
            </p:blipFill>
            <p:spPr>
              <a:xfrm>
                <a:off x="5156905" y="3130541"/>
                <a:ext cx="214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0" name="Ink 59">
                <a:extLst>
                  <a:ext uri="{FF2B5EF4-FFF2-40B4-BE49-F238E27FC236}">
                    <a16:creationId xmlns:a16="http://schemas.microsoft.com/office/drawing/2014/main" id="{BB400C4F-F683-5212-B58B-D93F1CBFD820}"/>
                  </a:ext>
                </a:extLst>
              </p14:cNvPr>
              <p14:cNvContentPartPr/>
              <p14:nvPr/>
            </p14:nvContentPartPr>
            <p14:xfrm>
              <a:off x="5332585" y="2949101"/>
              <a:ext cx="360" cy="187920"/>
            </p14:xfrm>
          </p:contentPart>
        </mc:Choice>
        <mc:Fallback xmlns="">
          <p:pic>
            <p:nvPicPr>
              <p:cNvPr id="60" name="Ink 59">
                <a:extLst>
                  <a:ext uri="{FF2B5EF4-FFF2-40B4-BE49-F238E27FC236}">
                    <a16:creationId xmlns:a16="http://schemas.microsoft.com/office/drawing/2014/main" id="{BB400C4F-F683-5212-B58B-D93F1CBFD820}"/>
                  </a:ext>
                </a:extLst>
              </p:cNvPr>
              <p:cNvPicPr/>
              <p:nvPr/>
            </p:nvPicPr>
            <p:blipFill>
              <a:blip r:embed="rId68"/>
              <a:stretch>
                <a:fillRect/>
              </a:stretch>
            </p:blipFill>
            <p:spPr>
              <a:xfrm>
                <a:off x="5323945" y="2940461"/>
                <a:ext cx="1800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1" name="Ink 60">
                <a:extLst>
                  <a:ext uri="{FF2B5EF4-FFF2-40B4-BE49-F238E27FC236}">
                    <a16:creationId xmlns:a16="http://schemas.microsoft.com/office/drawing/2014/main" id="{4C22E08A-3449-61F6-C006-44DB19031E13}"/>
                  </a:ext>
                </a:extLst>
              </p14:cNvPr>
              <p14:cNvContentPartPr/>
              <p14:nvPr/>
            </p14:nvContentPartPr>
            <p14:xfrm>
              <a:off x="5332585" y="2636261"/>
              <a:ext cx="360" cy="165960"/>
            </p14:xfrm>
          </p:contentPart>
        </mc:Choice>
        <mc:Fallback xmlns="">
          <p:pic>
            <p:nvPicPr>
              <p:cNvPr id="61" name="Ink 60">
                <a:extLst>
                  <a:ext uri="{FF2B5EF4-FFF2-40B4-BE49-F238E27FC236}">
                    <a16:creationId xmlns:a16="http://schemas.microsoft.com/office/drawing/2014/main" id="{4C22E08A-3449-61F6-C006-44DB19031E13}"/>
                  </a:ext>
                </a:extLst>
              </p:cNvPr>
              <p:cNvPicPr/>
              <p:nvPr/>
            </p:nvPicPr>
            <p:blipFill>
              <a:blip r:embed="rId70"/>
              <a:stretch>
                <a:fillRect/>
              </a:stretch>
            </p:blipFill>
            <p:spPr>
              <a:xfrm>
                <a:off x="5323945" y="2627621"/>
                <a:ext cx="1800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2" name="Ink 61">
                <a:extLst>
                  <a:ext uri="{FF2B5EF4-FFF2-40B4-BE49-F238E27FC236}">
                    <a16:creationId xmlns:a16="http://schemas.microsoft.com/office/drawing/2014/main" id="{2C04C342-DD52-34C8-6EB3-5E8A4527A711}"/>
                  </a:ext>
                </a:extLst>
              </p14:cNvPr>
              <p14:cNvContentPartPr/>
              <p14:nvPr/>
            </p14:nvContentPartPr>
            <p14:xfrm>
              <a:off x="5303065" y="2467061"/>
              <a:ext cx="35280" cy="73440"/>
            </p14:xfrm>
          </p:contentPart>
        </mc:Choice>
        <mc:Fallback xmlns="">
          <p:pic>
            <p:nvPicPr>
              <p:cNvPr id="62" name="Ink 61">
                <a:extLst>
                  <a:ext uri="{FF2B5EF4-FFF2-40B4-BE49-F238E27FC236}">
                    <a16:creationId xmlns:a16="http://schemas.microsoft.com/office/drawing/2014/main" id="{2C04C342-DD52-34C8-6EB3-5E8A4527A711}"/>
                  </a:ext>
                </a:extLst>
              </p:cNvPr>
              <p:cNvPicPr/>
              <p:nvPr/>
            </p:nvPicPr>
            <p:blipFill>
              <a:blip r:embed="rId72"/>
              <a:stretch>
                <a:fillRect/>
              </a:stretch>
            </p:blipFill>
            <p:spPr>
              <a:xfrm>
                <a:off x="5294425" y="2458061"/>
                <a:ext cx="52920" cy="91080"/>
              </a:xfrm>
              <a:prstGeom prst="rect">
                <a:avLst/>
              </a:prstGeom>
            </p:spPr>
          </p:pic>
        </mc:Fallback>
      </mc:AlternateContent>
      <p:grpSp>
        <p:nvGrpSpPr>
          <p:cNvPr id="78" name="Group 77">
            <a:extLst>
              <a:ext uri="{FF2B5EF4-FFF2-40B4-BE49-F238E27FC236}">
                <a16:creationId xmlns:a16="http://schemas.microsoft.com/office/drawing/2014/main" id="{0DE816E8-21F6-2B30-9021-7BA4E2108E5C}"/>
              </a:ext>
            </a:extLst>
          </p:cNvPr>
          <p:cNvGrpSpPr/>
          <p:nvPr/>
        </p:nvGrpSpPr>
        <p:grpSpPr>
          <a:xfrm>
            <a:off x="5577025" y="2627621"/>
            <a:ext cx="1485720" cy="496800"/>
            <a:chOff x="5577025" y="2627621"/>
            <a:chExt cx="1485720" cy="496800"/>
          </a:xfrm>
        </p:grpSpPr>
        <mc:AlternateContent xmlns:mc="http://schemas.openxmlformats.org/markup-compatibility/2006" xmlns:p14="http://schemas.microsoft.com/office/powerpoint/2010/main">
          <mc:Choice Requires="p14">
            <p:contentPart p14:bwMode="auto" r:id="rId73">
              <p14:nvContentPartPr>
                <p14:cNvPr id="67" name="Ink 66">
                  <a:extLst>
                    <a:ext uri="{FF2B5EF4-FFF2-40B4-BE49-F238E27FC236}">
                      <a16:creationId xmlns:a16="http://schemas.microsoft.com/office/drawing/2014/main" id="{2F43467B-9ED5-2D8B-FDB1-7B54BF413A85}"/>
                    </a:ext>
                  </a:extLst>
                </p14:cNvPr>
                <p14:cNvContentPartPr/>
                <p14:nvPr/>
              </p14:nvContentPartPr>
              <p14:xfrm>
                <a:off x="5577025" y="2701421"/>
                <a:ext cx="282240" cy="262080"/>
              </p14:xfrm>
            </p:contentPart>
          </mc:Choice>
          <mc:Fallback xmlns="">
            <p:pic>
              <p:nvPicPr>
                <p:cNvPr id="67" name="Ink 66">
                  <a:extLst>
                    <a:ext uri="{FF2B5EF4-FFF2-40B4-BE49-F238E27FC236}">
                      <a16:creationId xmlns:a16="http://schemas.microsoft.com/office/drawing/2014/main" id="{2F43467B-9ED5-2D8B-FDB1-7B54BF413A85}"/>
                    </a:ext>
                  </a:extLst>
                </p:cNvPr>
                <p:cNvPicPr/>
                <p:nvPr/>
              </p:nvPicPr>
              <p:blipFill>
                <a:blip r:embed="rId74"/>
                <a:stretch>
                  <a:fillRect/>
                </a:stretch>
              </p:blipFill>
              <p:spPr>
                <a:xfrm>
                  <a:off x="5568385" y="2692781"/>
                  <a:ext cx="29988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8" name="Ink 67">
                  <a:extLst>
                    <a:ext uri="{FF2B5EF4-FFF2-40B4-BE49-F238E27FC236}">
                      <a16:creationId xmlns:a16="http://schemas.microsoft.com/office/drawing/2014/main" id="{C622B8F9-5A20-A21A-5EC1-C52B436753FA}"/>
                    </a:ext>
                  </a:extLst>
                </p14:cNvPr>
                <p14:cNvContentPartPr/>
                <p14:nvPr/>
              </p14:nvContentPartPr>
              <p14:xfrm>
                <a:off x="5986345" y="2720141"/>
                <a:ext cx="319680" cy="290160"/>
              </p14:xfrm>
            </p:contentPart>
          </mc:Choice>
          <mc:Fallback xmlns="">
            <p:pic>
              <p:nvPicPr>
                <p:cNvPr id="68" name="Ink 67">
                  <a:extLst>
                    <a:ext uri="{FF2B5EF4-FFF2-40B4-BE49-F238E27FC236}">
                      <a16:creationId xmlns:a16="http://schemas.microsoft.com/office/drawing/2014/main" id="{C622B8F9-5A20-A21A-5EC1-C52B436753FA}"/>
                    </a:ext>
                  </a:extLst>
                </p:cNvPr>
                <p:cNvPicPr/>
                <p:nvPr/>
              </p:nvPicPr>
              <p:blipFill>
                <a:blip r:embed="rId76"/>
                <a:stretch>
                  <a:fillRect/>
                </a:stretch>
              </p:blipFill>
              <p:spPr>
                <a:xfrm>
                  <a:off x="5977345" y="2711501"/>
                  <a:ext cx="33732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69" name="Ink 68">
                  <a:extLst>
                    <a:ext uri="{FF2B5EF4-FFF2-40B4-BE49-F238E27FC236}">
                      <a16:creationId xmlns:a16="http://schemas.microsoft.com/office/drawing/2014/main" id="{574D63BB-BD66-FC5C-844D-31F325440EF9}"/>
                    </a:ext>
                  </a:extLst>
                </p14:cNvPr>
                <p14:cNvContentPartPr/>
                <p14:nvPr/>
              </p14:nvContentPartPr>
              <p14:xfrm>
                <a:off x="6068425" y="2766221"/>
                <a:ext cx="17640" cy="247680"/>
              </p14:xfrm>
            </p:contentPart>
          </mc:Choice>
          <mc:Fallback xmlns="">
            <p:pic>
              <p:nvPicPr>
                <p:cNvPr id="69" name="Ink 68">
                  <a:extLst>
                    <a:ext uri="{FF2B5EF4-FFF2-40B4-BE49-F238E27FC236}">
                      <a16:creationId xmlns:a16="http://schemas.microsoft.com/office/drawing/2014/main" id="{574D63BB-BD66-FC5C-844D-31F325440EF9}"/>
                    </a:ext>
                  </a:extLst>
                </p:cNvPr>
                <p:cNvPicPr/>
                <p:nvPr/>
              </p:nvPicPr>
              <p:blipFill>
                <a:blip r:embed="rId78"/>
                <a:stretch>
                  <a:fillRect/>
                </a:stretch>
              </p:blipFill>
              <p:spPr>
                <a:xfrm>
                  <a:off x="6059785" y="2757581"/>
                  <a:ext cx="3528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70" name="Ink 69">
                  <a:extLst>
                    <a:ext uri="{FF2B5EF4-FFF2-40B4-BE49-F238E27FC236}">
                      <a16:creationId xmlns:a16="http://schemas.microsoft.com/office/drawing/2014/main" id="{FB60B895-E236-3C95-EB13-636A7D7418AE}"/>
                    </a:ext>
                  </a:extLst>
                </p14:cNvPr>
                <p14:cNvContentPartPr/>
                <p14:nvPr/>
              </p14:nvContentPartPr>
              <p14:xfrm>
                <a:off x="6052225" y="2856581"/>
                <a:ext cx="49680" cy="16200"/>
              </p14:xfrm>
            </p:contentPart>
          </mc:Choice>
          <mc:Fallback xmlns="">
            <p:pic>
              <p:nvPicPr>
                <p:cNvPr id="70" name="Ink 69">
                  <a:extLst>
                    <a:ext uri="{FF2B5EF4-FFF2-40B4-BE49-F238E27FC236}">
                      <a16:creationId xmlns:a16="http://schemas.microsoft.com/office/drawing/2014/main" id="{FB60B895-E236-3C95-EB13-636A7D7418AE}"/>
                    </a:ext>
                  </a:extLst>
                </p:cNvPr>
                <p:cNvPicPr/>
                <p:nvPr/>
              </p:nvPicPr>
              <p:blipFill>
                <a:blip r:embed="rId80"/>
                <a:stretch>
                  <a:fillRect/>
                </a:stretch>
              </p:blipFill>
              <p:spPr>
                <a:xfrm>
                  <a:off x="6043225" y="2847941"/>
                  <a:ext cx="6732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71" name="Ink 70">
                  <a:extLst>
                    <a:ext uri="{FF2B5EF4-FFF2-40B4-BE49-F238E27FC236}">
                      <a16:creationId xmlns:a16="http://schemas.microsoft.com/office/drawing/2014/main" id="{6843FB6B-89F9-FD72-5CD1-C8FAFE5E9B34}"/>
                    </a:ext>
                  </a:extLst>
                </p14:cNvPr>
                <p14:cNvContentPartPr/>
                <p14:nvPr/>
              </p14:nvContentPartPr>
              <p14:xfrm>
                <a:off x="6335185" y="2700701"/>
                <a:ext cx="154800" cy="342360"/>
              </p14:xfrm>
            </p:contentPart>
          </mc:Choice>
          <mc:Fallback xmlns="">
            <p:pic>
              <p:nvPicPr>
                <p:cNvPr id="71" name="Ink 70">
                  <a:extLst>
                    <a:ext uri="{FF2B5EF4-FFF2-40B4-BE49-F238E27FC236}">
                      <a16:creationId xmlns:a16="http://schemas.microsoft.com/office/drawing/2014/main" id="{6843FB6B-89F9-FD72-5CD1-C8FAFE5E9B34}"/>
                    </a:ext>
                  </a:extLst>
                </p:cNvPr>
                <p:cNvPicPr/>
                <p:nvPr/>
              </p:nvPicPr>
              <p:blipFill>
                <a:blip r:embed="rId82"/>
                <a:stretch>
                  <a:fillRect/>
                </a:stretch>
              </p:blipFill>
              <p:spPr>
                <a:xfrm>
                  <a:off x="6326545" y="2691701"/>
                  <a:ext cx="17244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72" name="Ink 71">
                  <a:extLst>
                    <a:ext uri="{FF2B5EF4-FFF2-40B4-BE49-F238E27FC236}">
                      <a16:creationId xmlns:a16="http://schemas.microsoft.com/office/drawing/2014/main" id="{05B741D4-417C-2995-C35A-E2124B3A3D4F}"/>
                    </a:ext>
                  </a:extLst>
                </p14:cNvPr>
                <p14:cNvContentPartPr/>
                <p14:nvPr/>
              </p14:nvContentPartPr>
              <p14:xfrm>
                <a:off x="6500785" y="2842181"/>
                <a:ext cx="114840" cy="282240"/>
              </p14:xfrm>
            </p:contentPart>
          </mc:Choice>
          <mc:Fallback xmlns="">
            <p:pic>
              <p:nvPicPr>
                <p:cNvPr id="72" name="Ink 71">
                  <a:extLst>
                    <a:ext uri="{FF2B5EF4-FFF2-40B4-BE49-F238E27FC236}">
                      <a16:creationId xmlns:a16="http://schemas.microsoft.com/office/drawing/2014/main" id="{05B741D4-417C-2995-C35A-E2124B3A3D4F}"/>
                    </a:ext>
                  </a:extLst>
                </p:cNvPr>
                <p:cNvPicPr/>
                <p:nvPr/>
              </p:nvPicPr>
              <p:blipFill>
                <a:blip r:embed="rId84"/>
                <a:stretch>
                  <a:fillRect/>
                </a:stretch>
              </p:blipFill>
              <p:spPr>
                <a:xfrm>
                  <a:off x="6492145" y="2833181"/>
                  <a:ext cx="13248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3" name="Ink 72">
                  <a:extLst>
                    <a:ext uri="{FF2B5EF4-FFF2-40B4-BE49-F238E27FC236}">
                      <a16:creationId xmlns:a16="http://schemas.microsoft.com/office/drawing/2014/main" id="{7890D3B0-E703-7E0F-E34C-277C28587527}"/>
                    </a:ext>
                  </a:extLst>
                </p14:cNvPr>
                <p14:cNvContentPartPr/>
                <p14:nvPr/>
              </p14:nvContentPartPr>
              <p14:xfrm>
                <a:off x="6705985" y="2702141"/>
                <a:ext cx="30240" cy="318960"/>
              </p14:xfrm>
            </p:contentPart>
          </mc:Choice>
          <mc:Fallback xmlns="">
            <p:pic>
              <p:nvPicPr>
                <p:cNvPr id="73" name="Ink 72">
                  <a:extLst>
                    <a:ext uri="{FF2B5EF4-FFF2-40B4-BE49-F238E27FC236}">
                      <a16:creationId xmlns:a16="http://schemas.microsoft.com/office/drawing/2014/main" id="{7890D3B0-E703-7E0F-E34C-277C28587527}"/>
                    </a:ext>
                  </a:extLst>
                </p:cNvPr>
                <p:cNvPicPr/>
                <p:nvPr/>
              </p:nvPicPr>
              <p:blipFill>
                <a:blip r:embed="rId86"/>
                <a:stretch>
                  <a:fillRect/>
                </a:stretch>
              </p:blipFill>
              <p:spPr>
                <a:xfrm>
                  <a:off x="6697345" y="2693501"/>
                  <a:ext cx="4788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5" name="Ink 74">
                  <a:extLst>
                    <a:ext uri="{FF2B5EF4-FFF2-40B4-BE49-F238E27FC236}">
                      <a16:creationId xmlns:a16="http://schemas.microsoft.com/office/drawing/2014/main" id="{F356E2B6-8491-A5AB-ECEB-34D45D705B0D}"/>
                    </a:ext>
                  </a:extLst>
                </p14:cNvPr>
                <p14:cNvContentPartPr/>
                <p14:nvPr/>
              </p14:nvContentPartPr>
              <p14:xfrm>
                <a:off x="6815065" y="2813381"/>
                <a:ext cx="125640" cy="221400"/>
              </p14:xfrm>
            </p:contentPart>
          </mc:Choice>
          <mc:Fallback xmlns="">
            <p:pic>
              <p:nvPicPr>
                <p:cNvPr id="75" name="Ink 74">
                  <a:extLst>
                    <a:ext uri="{FF2B5EF4-FFF2-40B4-BE49-F238E27FC236}">
                      <a16:creationId xmlns:a16="http://schemas.microsoft.com/office/drawing/2014/main" id="{F356E2B6-8491-A5AB-ECEB-34D45D705B0D}"/>
                    </a:ext>
                  </a:extLst>
                </p:cNvPr>
                <p:cNvPicPr/>
                <p:nvPr/>
              </p:nvPicPr>
              <p:blipFill>
                <a:blip r:embed="rId88"/>
                <a:stretch>
                  <a:fillRect/>
                </a:stretch>
              </p:blipFill>
              <p:spPr>
                <a:xfrm>
                  <a:off x="6806425" y="2804381"/>
                  <a:ext cx="1432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76" name="Ink 75">
                  <a:extLst>
                    <a:ext uri="{FF2B5EF4-FFF2-40B4-BE49-F238E27FC236}">
                      <a16:creationId xmlns:a16="http://schemas.microsoft.com/office/drawing/2014/main" id="{8A33BE96-F8FC-9C5D-7B90-5D585CF82A15}"/>
                    </a:ext>
                  </a:extLst>
                </p14:cNvPr>
                <p14:cNvContentPartPr/>
                <p14:nvPr/>
              </p14:nvContentPartPr>
              <p14:xfrm>
                <a:off x="6824065" y="2825261"/>
                <a:ext cx="97560" cy="221400"/>
              </p14:xfrm>
            </p:contentPart>
          </mc:Choice>
          <mc:Fallback xmlns="">
            <p:pic>
              <p:nvPicPr>
                <p:cNvPr id="76" name="Ink 75">
                  <a:extLst>
                    <a:ext uri="{FF2B5EF4-FFF2-40B4-BE49-F238E27FC236}">
                      <a16:creationId xmlns:a16="http://schemas.microsoft.com/office/drawing/2014/main" id="{8A33BE96-F8FC-9C5D-7B90-5D585CF82A15}"/>
                    </a:ext>
                  </a:extLst>
                </p:cNvPr>
                <p:cNvPicPr/>
                <p:nvPr/>
              </p:nvPicPr>
              <p:blipFill>
                <a:blip r:embed="rId90"/>
                <a:stretch>
                  <a:fillRect/>
                </a:stretch>
              </p:blipFill>
              <p:spPr>
                <a:xfrm>
                  <a:off x="6815425" y="2816621"/>
                  <a:ext cx="11520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7" name="Ink 76">
                  <a:extLst>
                    <a:ext uri="{FF2B5EF4-FFF2-40B4-BE49-F238E27FC236}">
                      <a16:creationId xmlns:a16="http://schemas.microsoft.com/office/drawing/2014/main" id="{1ACAECA5-0F14-9742-B52A-B63D821603F1}"/>
                    </a:ext>
                  </a:extLst>
                </p14:cNvPr>
                <p14:cNvContentPartPr/>
                <p14:nvPr/>
              </p14:nvContentPartPr>
              <p14:xfrm>
                <a:off x="6855385" y="2627621"/>
                <a:ext cx="207360" cy="438840"/>
              </p14:xfrm>
            </p:contentPart>
          </mc:Choice>
          <mc:Fallback xmlns="">
            <p:pic>
              <p:nvPicPr>
                <p:cNvPr id="77" name="Ink 76">
                  <a:extLst>
                    <a:ext uri="{FF2B5EF4-FFF2-40B4-BE49-F238E27FC236}">
                      <a16:creationId xmlns:a16="http://schemas.microsoft.com/office/drawing/2014/main" id="{1ACAECA5-0F14-9742-B52A-B63D821603F1}"/>
                    </a:ext>
                  </a:extLst>
                </p:cNvPr>
                <p:cNvPicPr/>
                <p:nvPr/>
              </p:nvPicPr>
              <p:blipFill>
                <a:blip r:embed="rId92"/>
                <a:stretch>
                  <a:fillRect/>
                </a:stretch>
              </p:blipFill>
              <p:spPr>
                <a:xfrm>
                  <a:off x="6846745" y="2618621"/>
                  <a:ext cx="225000" cy="456480"/>
                </a:xfrm>
                <a:prstGeom prst="rect">
                  <a:avLst/>
                </a:prstGeom>
              </p:spPr>
            </p:pic>
          </mc:Fallback>
        </mc:AlternateContent>
      </p:grpSp>
      <p:grpSp>
        <p:nvGrpSpPr>
          <p:cNvPr id="84" name="Group 83">
            <a:extLst>
              <a:ext uri="{FF2B5EF4-FFF2-40B4-BE49-F238E27FC236}">
                <a16:creationId xmlns:a16="http://schemas.microsoft.com/office/drawing/2014/main" id="{8F4629B6-F707-7636-1D82-11834EF7B164}"/>
              </a:ext>
            </a:extLst>
          </p:cNvPr>
          <p:cNvGrpSpPr/>
          <p:nvPr/>
        </p:nvGrpSpPr>
        <p:grpSpPr>
          <a:xfrm>
            <a:off x="5381905" y="3568661"/>
            <a:ext cx="312120" cy="670320"/>
            <a:chOff x="5381905" y="3568661"/>
            <a:chExt cx="312120" cy="670320"/>
          </a:xfrm>
        </p:grpSpPr>
        <mc:AlternateContent xmlns:mc="http://schemas.openxmlformats.org/markup-compatibility/2006" xmlns:p14="http://schemas.microsoft.com/office/powerpoint/2010/main">
          <mc:Choice Requires="p14">
            <p:contentPart p14:bwMode="auto" r:id="rId93">
              <p14:nvContentPartPr>
                <p14:cNvPr id="79" name="Ink 78">
                  <a:extLst>
                    <a:ext uri="{FF2B5EF4-FFF2-40B4-BE49-F238E27FC236}">
                      <a16:creationId xmlns:a16="http://schemas.microsoft.com/office/drawing/2014/main" id="{FB04FAE1-A580-BC6D-B4EF-C80E03FFBA3B}"/>
                    </a:ext>
                  </a:extLst>
                </p14:cNvPr>
                <p14:cNvContentPartPr/>
                <p14:nvPr/>
              </p14:nvContentPartPr>
              <p14:xfrm>
                <a:off x="5381905" y="3568661"/>
                <a:ext cx="199080" cy="670320"/>
              </p14:xfrm>
            </p:contentPart>
          </mc:Choice>
          <mc:Fallback xmlns="">
            <p:pic>
              <p:nvPicPr>
                <p:cNvPr id="79" name="Ink 78">
                  <a:extLst>
                    <a:ext uri="{FF2B5EF4-FFF2-40B4-BE49-F238E27FC236}">
                      <a16:creationId xmlns:a16="http://schemas.microsoft.com/office/drawing/2014/main" id="{FB04FAE1-A580-BC6D-B4EF-C80E03FFBA3B}"/>
                    </a:ext>
                  </a:extLst>
                </p:cNvPr>
                <p:cNvPicPr/>
                <p:nvPr/>
              </p:nvPicPr>
              <p:blipFill>
                <a:blip r:embed="rId94"/>
                <a:stretch>
                  <a:fillRect/>
                </a:stretch>
              </p:blipFill>
              <p:spPr>
                <a:xfrm>
                  <a:off x="5373265" y="3559661"/>
                  <a:ext cx="216720" cy="6879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80" name="Ink 79">
                  <a:extLst>
                    <a:ext uri="{FF2B5EF4-FFF2-40B4-BE49-F238E27FC236}">
                      <a16:creationId xmlns:a16="http://schemas.microsoft.com/office/drawing/2014/main" id="{13F77877-6886-02A6-D3FA-43A8C0D0E4F1}"/>
                    </a:ext>
                  </a:extLst>
                </p14:cNvPr>
                <p14:cNvContentPartPr/>
                <p14:nvPr/>
              </p14:nvContentPartPr>
              <p14:xfrm>
                <a:off x="5682505" y="3893021"/>
                <a:ext cx="11520" cy="125640"/>
              </p14:xfrm>
            </p:contentPart>
          </mc:Choice>
          <mc:Fallback xmlns="">
            <p:pic>
              <p:nvPicPr>
                <p:cNvPr id="80" name="Ink 79">
                  <a:extLst>
                    <a:ext uri="{FF2B5EF4-FFF2-40B4-BE49-F238E27FC236}">
                      <a16:creationId xmlns:a16="http://schemas.microsoft.com/office/drawing/2014/main" id="{13F77877-6886-02A6-D3FA-43A8C0D0E4F1}"/>
                    </a:ext>
                  </a:extLst>
                </p:cNvPr>
                <p:cNvPicPr/>
                <p:nvPr/>
              </p:nvPicPr>
              <p:blipFill>
                <a:blip r:embed="rId96"/>
                <a:stretch>
                  <a:fillRect/>
                </a:stretch>
              </p:blipFill>
              <p:spPr>
                <a:xfrm>
                  <a:off x="5673865" y="3884021"/>
                  <a:ext cx="29160" cy="143280"/>
                </a:xfrm>
                <a:prstGeom prst="rect">
                  <a:avLst/>
                </a:prstGeom>
              </p:spPr>
            </p:pic>
          </mc:Fallback>
        </mc:AlternateContent>
      </p:grpSp>
      <p:grpSp>
        <p:nvGrpSpPr>
          <p:cNvPr id="83" name="Group 82">
            <a:extLst>
              <a:ext uri="{FF2B5EF4-FFF2-40B4-BE49-F238E27FC236}">
                <a16:creationId xmlns:a16="http://schemas.microsoft.com/office/drawing/2014/main" id="{D2A832C9-0189-C225-0924-FCDB69E510BE}"/>
              </a:ext>
            </a:extLst>
          </p:cNvPr>
          <p:cNvGrpSpPr/>
          <p:nvPr/>
        </p:nvGrpSpPr>
        <p:grpSpPr>
          <a:xfrm>
            <a:off x="5895265" y="3754061"/>
            <a:ext cx="140760" cy="58680"/>
            <a:chOff x="5895265" y="3754061"/>
            <a:chExt cx="140760" cy="58680"/>
          </a:xfrm>
        </p:grpSpPr>
        <mc:AlternateContent xmlns:mc="http://schemas.openxmlformats.org/markup-compatibility/2006" xmlns:p14="http://schemas.microsoft.com/office/powerpoint/2010/main">
          <mc:Choice Requires="p14">
            <p:contentPart p14:bwMode="auto" r:id="rId97">
              <p14:nvContentPartPr>
                <p14:cNvPr id="81" name="Ink 80">
                  <a:extLst>
                    <a:ext uri="{FF2B5EF4-FFF2-40B4-BE49-F238E27FC236}">
                      <a16:creationId xmlns:a16="http://schemas.microsoft.com/office/drawing/2014/main" id="{D79AE09E-DEE8-EBCF-D6D7-219D3D4FFF41}"/>
                    </a:ext>
                  </a:extLst>
                </p14:cNvPr>
                <p14:cNvContentPartPr/>
                <p14:nvPr/>
              </p14:nvContentPartPr>
              <p14:xfrm>
                <a:off x="5895265" y="3754061"/>
                <a:ext cx="133920" cy="14400"/>
              </p14:xfrm>
            </p:contentPart>
          </mc:Choice>
          <mc:Fallback xmlns="">
            <p:pic>
              <p:nvPicPr>
                <p:cNvPr id="81" name="Ink 80">
                  <a:extLst>
                    <a:ext uri="{FF2B5EF4-FFF2-40B4-BE49-F238E27FC236}">
                      <a16:creationId xmlns:a16="http://schemas.microsoft.com/office/drawing/2014/main" id="{D79AE09E-DEE8-EBCF-D6D7-219D3D4FFF41}"/>
                    </a:ext>
                  </a:extLst>
                </p:cNvPr>
                <p:cNvPicPr/>
                <p:nvPr/>
              </p:nvPicPr>
              <p:blipFill>
                <a:blip r:embed="rId98"/>
                <a:stretch>
                  <a:fillRect/>
                </a:stretch>
              </p:blipFill>
              <p:spPr>
                <a:xfrm>
                  <a:off x="5886625" y="3745421"/>
                  <a:ext cx="1515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82" name="Ink 81">
                  <a:extLst>
                    <a:ext uri="{FF2B5EF4-FFF2-40B4-BE49-F238E27FC236}">
                      <a16:creationId xmlns:a16="http://schemas.microsoft.com/office/drawing/2014/main" id="{050C8FE0-7101-7566-4BA8-C9D329C45EF8}"/>
                    </a:ext>
                  </a:extLst>
                </p14:cNvPr>
                <p14:cNvContentPartPr/>
                <p14:nvPr/>
              </p14:nvContentPartPr>
              <p14:xfrm>
                <a:off x="5896705" y="3801221"/>
                <a:ext cx="139320" cy="11520"/>
              </p14:xfrm>
            </p:contentPart>
          </mc:Choice>
          <mc:Fallback xmlns="">
            <p:pic>
              <p:nvPicPr>
                <p:cNvPr id="82" name="Ink 81">
                  <a:extLst>
                    <a:ext uri="{FF2B5EF4-FFF2-40B4-BE49-F238E27FC236}">
                      <a16:creationId xmlns:a16="http://schemas.microsoft.com/office/drawing/2014/main" id="{050C8FE0-7101-7566-4BA8-C9D329C45EF8}"/>
                    </a:ext>
                  </a:extLst>
                </p:cNvPr>
                <p:cNvPicPr/>
                <p:nvPr/>
              </p:nvPicPr>
              <p:blipFill>
                <a:blip r:embed="rId100"/>
                <a:stretch>
                  <a:fillRect/>
                </a:stretch>
              </p:blipFill>
              <p:spPr>
                <a:xfrm>
                  <a:off x="5888065" y="3792221"/>
                  <a:ext cx="156960" cy="29160"/>
                </a:xfrm>
                <a:prstGeom prst="rect">
                  <a:avLst/>
                </a:prstGeom>
              </p:spPr>
            </p:pic>
          </mc:Fallback>
        </mc:AlternateContent>
      </p:grpSp>
      <p:grpSp>
        <p:nvGrpSpPr>
          <p:cNvPr id="99" name="Group 98">
            <a:extLst>
              <a:ext uri="{FF2B5EF4-FFF2-40B4-BE49-F238E27FC236}">
                <a16:creationId xmlns:a16="http://schemas.microsoft.com/office/drawing/2014/main" id="{5C27C879-7911-62DC-E571-91ECDDAB9A70}"/>
              </a:ext>
            </a:extLst>
          </p:cNvPr>
          <p:cNvGrpSpPr/>
          <p:nvPr/>
        </p:nvGrpSpPr>
        <p:grpSpPr>
          <a:xfrm>
            <a:off x="6283705" y="3359861"/>
            <a:ext cx="1507320" cy="1049760"/>
            <a:chOff x="6283705" y="3359861"/>
            <a:chExt cx="1507320" cy="1049760"/>
          </a:xfrm>
        </p:grpSpPr>
        <mc:AlternateContent xmlns:mc="http://schemas.openxmlformats.org/markup-compatibility/2006" xmlns:p14="http://schemas.microsoft.com/office/powerpoint/2010/main">
          <mc:Choice Requires="p14">
            <p:contentPart p14:bwMode="auto" r:id="rId101">
              <p14:nvContentPartPr>
                <p14:cNvPr id="85" name="Ink 84">
                  <a:extLst>
                    <a:ext uri="{FF2B5EF4-FFF2-40B4-BE49-F238E27FC236}">
                      <a16:creationId xmlns:a16="http://schemas.microsoft.com/office/drawing/2014/main" id="{01D03EF9-5678-BE32-B0F8-11F9B113F786}"/>
                    </a:ext>
                  </a:extLst>
                </p14:cNvPr>
                <p14:cNvContentPartPr/>
                <p14:nvPr/>
              </p14:nvContentPartPr>
              <p14:xfrm>
                <a:off x="6464425" y="3436181"/>
                <a:ext cx="198000" cy="320760"/>
              </p14:xfrm>
            </p:contentPart>
          </mc:Choice>
          <mc:Fallback xmlns="">
            <p:pic>
              <p:nvPicPr>
                <p:cNvPr id="85" name="Ink 84">
                  <a:extLst>
                    <a:ext uri="{FF2B5EF4-FFF2-40B4-BE49-F238E27FC236}">
                      <a16:creationId xmlns:a16="http://schemas.microsoft.com/office/drawing/2014/main" id="{01D03EF9-5678-BE32-B0F8-11F9B113F786}"/>
                    </a:ext>
                  </a:extLst>
                </p:cNvPr>
                <p:cNvPicPr/>
                <p:nvPr/>
              </p:nvPicPr>
              <p:blipFill>
                <a:blip r:embed="rId102"/>
                <a:stretch>
                  <a:fillRect/>
                </a:stretch>
              </p:blipFill>
              <p:spPr>
                <a:xfrm>
                  <a:off x="6455785" y="3427181"/>
                  <a:ext cx="21564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86" name="Ink 85">
                  <a:extLst>
                    <a:ext uri="{FF2B5EF4-FFF2-40B4-BE49-F238E27FC236}">
                      <a16:creationId xmlns:a16="http://schemas.microsoft.com/office/drawing/2014/main" id="{A0224E0B-7AAC-7969-5FCD-43FC04093B8F}"/>
                    </a:ext>
                  </a:extLst>
                </p14:cNvPr>
                <p14:cNvContentPartPr/>
                <p14:nvPr/>
              </p14:nvContentPartPr>
              <p14:xfrm>
                <a:off x="6728305" y="3465341"/>
                <a:ext cx="214200" cy="266760"/>
              </p14:xfrm>
            </p:contentPart>
          </mc:Choice>
          <mc:Fallback xmlns="">
            <p:pic>
              <p:nvPicPr>
                <p:cNvPr id="86" name="Ink 85">
                  <a:extLst>
                    <a:ext uri="{FF2B5EF4-FFF2-40B4-BE49-F238E27FC236}">
                      <a16:creationId xmlns:a16="http://schemas.microsoft.com/office/drawing/2014/main" id="{A0224E0B-7AAC-7969-5FCD-43FC04093B8F}"/>
                    </a:ext>
                  </a:extLst>
                </p:cNvPr>
                <p:cNvPicPr/>
                <p:nvPr/>
              </p:nvPicPr>
              <p:blipFill>
                <a:blip r:embed="rId104"/>
                <a:stretch>
                  <a:fillRect/>
                </a:stretch>
              </p:blipFill>
              <p:spPr>
                <a:xfrm>
                  <a:off x="6719305" y="3456341"/>
                  <a:ext cx="23184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7" name="Ink 86">
                  <a:extLst>
                    <a:ext uri="{FF2B5EF4-FFF2-40B4-BE49-F238E27FC236}">
                      <a16:creationId xmlns:a16="http://schemas.microsoft.com/office/drawing/2014/main" id="{65283853-3F12-C8D3-746B-11D4E6B91E34}"/>
                    </a:ext>
                  </a:extLst>
                </p14:cNvPr>
                <p14:cNvContentPartPr/>
                <p14:nvPr/>
              </p14:nvContentPartPr>
              <p14:xfrm>
                <a:off x="6808585" y="3462821"/>
                <a:ext cx="65160" cy="248400"/>
              </p14:xfrm>
            </p:contentPart>
          </mc:Choice>
          <mc:Fallback xmlns="">
            <p:pic>
              <p:nvPicPr>
                <p:cNvPr id="87" name="Ink 86">
                  <a:extLst>
                    <a:ext uri="{FF2B5EF4-FFF2-40B4-BE49-F238E27FC236}">
                      <a16:creationId xmlns:a16="http://schemas.microsoft.com/office/drawing/2014/main" id="{65283853-3F12-C8D3-746B-11D4E6B91E34}"/>
                    </a:ext>
                  </a:extLst>
                </p:cNvPr>
                <p:cNvPicPr/>
                <p:nvPr/>
              </p:nvPicPr>
              <p:blipFill>
                <a:blip r:embed="rId106"/>
                <a:stretch>
                  <a:fillRect/>
                </a:stretch>
              </p:blipFill>
              <p:spPr>
                <a:xfrm>
                  <a:off x="6799585" y="3454181"/>
                  <a:ext cx="8280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88" name="Ink 87">
                  <a:extLst>
                    <a:ext uri="{FF2B5EF4-FFF2-40B4-BE49-F238E27FC236}">
                      <a16:creationId xmlns:a16="http://schemas.microsoft.com/office/drawing/2014/main" id="{ED4F30C6-5938-88F2-E7A2-9DD6D8F73A02}"/>
                    </a:ext>
                  </a:extLst>
                </p14:cNvPr>
                <p14:cNvContentPartPr/>
                <p14:nvPr/>
              </p14:nvContentPartPr>
              <p14:xfrm>
                <a:off x="6771865" y="3592781"/>
                <a:ext cx="125640" cy="24840"/>
              </p14:xfrm>
            </p:contentPart>
          </mc:Choice>
          <mc:Fallback xmlns="">
            <p:pic>
              <p:nvPicPr>
                <p:cNvPr id="88" name="Ink 87">
                  <a:extLst>
                    <a:ext uri="{FF2B5EF4-FFF2-40B4-BE49-F238E27FC236}">
                      <a16:creationId xmlns:a16="http://schemas.microsoft.com/office/drawing/2014/main" id="{ED4F30C6-5938-88F2-E7A2-9DD6D8F73A02}"/>
                    </a:ext>
                  </a:extLst>
                </p:cNvPr>
                <p:cNvPicPr/>
                <p:nvPr/>
              </p:nvPicPr>
              <p:blipFill>
                <a:blip r:embed="rId108"/>
                <a:stretch>
                  <a:fillRect/>
                </a:stretch>
              </p:blipFill>
              <p:spPr>
                <a:xfrm>
                  <a:off x="6763225" y="3584141"/>
                  <a:ext cx="14328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9" name="Ink 88">
                  <a:extLst>
                    <a:ext uri="{FF2B5EF4-FFF2-40B4-BE49-F238E27FC236}">
                      <a16:creationId xmlns:a16="http://schemas.microsoft.com/office/drawing/2014/main" id="{53523931-3C45-8FCD-8B90-C6FFFA5CFA76}"/>
                    </a:ext>
                  </a:extLst>
                </p14:cNvPr>
                <p14:cNvContentPartPr/>
                <p14:nvPr/>
              </p14:nvContentPartPr>
              <p14:xfrm>
                <a:off x="7018105" y="3429341"/>
                <a:ext cx="124560" cy="302040"/>
              </p14:xfrm>
            </p:contentPart>
          </mc:Choice>
          <mc:Fallback xmlns="">
            <p:pic>
              <p:nvPicPr>
                <p:cNvPr id="89" name="Ink 88">
                  <a:extLst>
                    <a:ext uri="{FF2B5EF4-FFF2-40B4-BE49-F238E27FC236}">
                      <a16:creationId xmlns:a16="http://schemas.microsoft.com/office/drawing/2014/main" id="{53523931-3C45-8FCD-8B90-C6FFFA5CFA76}"/>
                    </a:ext>
                  </a:extLst>
                </p:cNvPr>
                <p:cNvPicPr/>
                <p:nvPr/>
              </p:nvPicPr>
              <p:blipFill>
                <a:blip r:embed="rId110"/>
                <a:stretch>
                  <a:fillRect/>
                </a:stretch>
              </p:blipFill>
              <p:spPr>
                <a:xfrm>
                  <a:off x="7009105" y="3420341"/>
                  <a:ext cx="14220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0" name="Ink 89">
                  <a:extLst>
                    <a:ext uri="{FF2B5EF4-FFF2-40B4-BE49-F238E27FC236}">
                      <a16:creationId xmlns:a16="http://schemas.microsoft.com/office/drawing/2014/main" id="{581E58E2-1526-319F-2DE8-D469B33FF511}"/>
                    </a:ext>
                  </a:extLst>
                </p14:cNvPr>
                <p14:cNvContentPartPr/>
                <p14:nvPr/>
              </p14:nvContentPartPr>
              <p14:xfrm>
                <a:off x="7195225" y="3570461"/>
                <a:ext cx="120600" cy="265320"/>
              </p14:xfrm>
            </p:contentPart>
          </mc:Choice>
          <mc:Fallback xmlns="">
            <p:pic>
              <p:nvPicPr>
                <p:cNvPr id="90" name="Ink 89">
                  <a:extLst>
                    <a:ext uri="{FF2B5EF4-FFF2-40B4-BE49-F238E27FC236}">
                      <a16:creationId xmlns:a16="http://schemas.microsoft.com/office/drawing/2014/main" id="{581E58E2-1526-319F-2DE8-D469B33FF511}"/>
                    </a:ext>
                  </a:extLst>
                </p:cNvPr>
                <p:cNvPicPr/>
                <p:nvPr/>
              </p:nvPicPr>
              <p:blipFill>
                <a:blip r:embed="rId112"/>
                <a:stretch>
                  <a:fillRect/>
                </a:stretch>
              </p:blipFill>
              <p:spPr>
                <a:xfrm>
                  <a:off x="7186585" y="3561461"/>
                  <a:ext cx="13824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1" name="Ink 90">
                  <a:extLst>
                    <a:ext uri="{FF2B5EF4-FFF2-40B4-BE49-F238E27FC236}">
                      <a16:creationId xmlns:a16="http://schemas.microsoft.com/office/drawing/2014/main" id="{40D9A636-E3E8-5F91-E84C-4A33AF0D9509}"/>
                    </a:ext>
                  </a:extLst>
                </p14:cNvPr>
                <p14:cNvContentPartPr/>
                <p14:nvPr/>
              </p14:nvContentPartPr>
              <p14:xfrm>
                <a:off x="7365505" y="3425741"/>
                <a:ext cx="72720" cy="304200"/>
              </p14:xfrm>
            </p:contentPart>
          </mc:Choice>
          <mc:Fallback xmlns="">
            <p:pic>
              <p:nvPicPr>
                <p:cNvPr id="91" name="Ink 90">
                  <a:extLst>
                    <a:ext uri="{FF2B5EF4-FFF2-40B4-BE49-F238E27FC236}">
                      <a16:creationId xmlns:a16="http://schemas.microsoft.com/office/drawing/2014/main" id="{40D9A636-E3E8-5F91-E84C-4A33AF0D9509}"/>
                    </a:ext>
                  </a:extLst>
                </p:cNvPr>
                <p:cNvPicPr/>
                <p:nvPr/>
              </p:nvPicPr>
              <p:blipFill>
                <a:blip r:embed="rId114"/>
                <a:stretch>
                  <a:fillRect/>
                </a:stretch>
              </p:blipFill>
              <p:spPr>
                <a:xfrm>
                  <a:off x="7356865" y="3416741"/>
                  <a:ext cx="9036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2" name="Ink 91">
                  <a:extLst>
                    <a:ext uri="{FF2B5EF4-FFF2-40B4-BE49-F238E27FC236}">
                      <a16:creationId xmlns:a16="http://schemas.microsoft.com/office/drawing/2014/main" id="{2873A104-215F-1D5B-4DE5-D6165F9D8DD0}"/>
                    </a:ext>
                  </a:extLst>
                </p14:cNvPr>
                <p14:cNvContentPartPr/>
                <p14:nvPr/>
              </p14:nvContentPartPr>
              <p14:xfrm>
                <a:off x="7489345" y="3518261"/>
                <a:ext cx="124920" cy="188640"/>
              </p14:xfrm>
            </p:contentPart>
          </mc:Choice>
          <mc:Fallback xmlns="">
            <p:pic>
              <p:nvPicPr>
                <p:cNvPr id="92" name="Ink 91">
                  <a:extLst>
                    <a:ext uri="{FF2B5EF4-FFF2-40B4-BE49-F238E27FC236}">
                      <a16:creationId xmlns:a16="http://schemas.microsoft.com/office/drawing/2014/main" id="{2873A104-215F-1D5B-4DE5-D6165F9D8DD0}"/>
                    </a:ext>
                  </a:extLst>
                </p:cNvPr>
                <p:cNvPicPr/>
                <p:nvPr/>
              </p:nvPicPr>
              <p:blipFill>
                <a:blip r:embed="rId116"/>
                <a:stretch>
                  <a:fillRect/>
                </a:stretch>
              </p:blipFill>
              <p:spPr>
                <a:xfrm>
                  <a:off x="7480705" y="3509261"/>
                  <a:ext cx="14256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3" name="Ink 92">
                  <a:extLst>
                    <a:ext uri="{FF2B5EF4-FFF2-40B4-BE49-F238E27FC236}">
                      <a16:creationId xmlns:a16="http://schemas.microsoft.com/office/drawing/2014/main" id="{E4CD091F-86E4-970C-F16F-E718BE09F81F}"/>
                    </a:ext>
                  </a:extLst>
                </p14:cNvPr>
                <p14:cNvContentPartPr/>
                <p14:nvPr/>
              </p14:nvContentPartPr>
              <p14:xfrm>
                <a:off x="7501585" y="3537701"/>
                <a:ext cx="101880" cy="219960"/>
              </p14:xfrm>
            </p:contentPart>
          </mc:Choice>
          <mc:Fallback xmlns="">
            <p:pic>
              <p:nvPicPr>
                <p:cNvPr id="93" name="Ink 92">
                  <a:extLst>
                    <a:ext uri="{FF2B5EF4-FFF2-40B4-BE49-F238E27FC236}">
                      <a16:creationId xmlns:a16="http://schemas.microsoft.com/office/drawing/2014/main" id="{E4CD091F-86E4-970C-F16F-E718BE09F81F}"/>
                    </a:ext>
                  </a:extLst>
                </p:cNvPr>
                <p:cNvPicPr/>
                <p:nvPr/>
              </p:nvPicPr>
              <p:blipFill>
                <a:blip r:embed="rId118"/>
                <a:stretch>
                  <a:fillRect/>
                </a:stretch>
              </p:blipFill>
              <p:spPr>
                <a:xfrm>
                  <a:off x="7492585" y="3528701"/>
                  <a:ext cx="11952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4" name="Ink 93">
                  <a:extLst>
                    <a:ext uri="{FF2B5EF4-FFF2-40B4-BE49-F238E27FC236}">
                      <a16:creationId xmlns:a16="http://schemas.microsoft.com/office/drawing/2014/main" id="{BD78AF4D-3DA8-F6FF-7DDD-40DD06AFFFB8}"/>
                    </a:ext>
                  </a:extLst>
                </p14:cNvPr>
                <p14:cNvContentPartPr/>
                <p14:nvPr/>
              </p14:nvContentPartPr>
              <p14:xfrm>
                <a:off x="7609585" y="3359861"/>
                <a:ext cx="181440" cy="385200"/>
              </p14:xfrm>
            </p:contentPart>
          </mc:Choice>
          <mc:Fallback xmlns="">
            <p:pic>
              <p:nvPicPr>
                <p:cNvPr id="94" name="Ink 93">
                  <a:extLst>
                    <a:ext uri="{FF2B5EF4-FFF2-40B4-BE49-F238E27FC236}">
                      <a16:creationId xmlns:a16="http://schemas.microsoft.com/office/drawing/2014/main" id="{BD78AF4D-3DA8-F6FF-7DDD-40DD06AFFFB8}"/>
                    </a:ext>
                  </a:extLst>
                </p:cNvPr>
                <p:cNvPicPr/>
                <p:nvPr/>
              </p:nvPicPr>
              <p:blipFill>
                <a:blip r:embed="rId120"/>
                <a:stretch>
                  <a:fillRect/>
                </a:stretch>
              </p:blipFill>
              <p:spPr>
                <a:xfrm>
                  <a:off x="7600945" y="3350861"/>
                  <a:ext cx="19908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5" name="Ink 94">
                  <a:extLst>
                    <a:ext uri="{FF2B5EF4-FFF2-40B4-BE49-F238E27FC236}">
                      <a16:creationId xmlns:a16="http://schemas.microsoft.com/office/drawing/2014/main" id="{9DE44A43-F3CC-5D2E-31BA-2E984F3E20FC}"/>
                    </a:ext>
                  </a:extLst>
                </p14:cNvPr>
                <p14:cNvContentPartPr/>
                <p14:nvPr/>
              </p14:nvContentPartPr>
              <p14:xfrm>
                <a:off x="6283705" y="3939101"/>
                <a:ext cx="1481400" cy="19080"/>
              </p14:xfrm>
            </p:contentPart>
          </mc:Choice>
          <mc:Fallback xmlns="">
            <p:pic>
              <p:nvPicPr>
                <p:cNvPr id="95" name="Ink 94">
                  <a:extLst>
                    <a:ext uri="{FF2B5EF4-FFF2-40B4-BE49-F238E27FC236}">
                      <a16:creationId xmlns:a16="http://schemas.microsoft.com/office/drawing/2014/main" id="{9DE44A43-F3CC-5D2E-31BA-2E984F3E20FC}"/>
                    </a:ext>
                  </a:extLst>
                </p:cNvPr>
                <p:cNvPicPr/>
                <p:nvPr/>
              </p:nvPicPr>
              <p:blipFill>
                <a:blip r:embed="rId122"/>
                <a:stretch>
                  <a:fillRect/>
                </a:stretch>
              </p:blipFill>
              <p:spPr>
                <a:xfrm>
                  <a:off x="6275065" y="3930461"/>
                  <a:ext cx="14990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6" name="Ink 95">
                  <a:extLst>
                    <a:ext uri="{FF2B5EF4-FFF2-40B4-BE49-F238E27FC236}">
                      <a16:creationId xmlns:a16="http://schemas.microsoft.com/office/drawing/2014/main" id="{1736E469-823B-3F77-1B24-A6010842622D}"/>
                    </a:ext>
                  </a:extLst>
                </p14:cNvPr>
                <p14:cNvContentPartPr/>
                <p14:nvPr/>
              </p14:nvContentPartPr>
              <p14:xfrm>
                <a:off x="6616705" y="4057541"/>
                <a:ext cx="166320" cy="352080"/>
              </p14:xfrm>
            </p:contentPart>
          </mc:Choice>
          <mc:Fallback xmlns="">
            <p:pic>
              <p:nvPicPr>
                <p:cNvPr id="96" name="Ink 95">
                  <a:extLst>
                    <a:ext uri="{FF2B5EF4-FFF2-40B4-BE49-F238E27FC236}">
                      <a16:creationId xmlns:a16="http://schemas.microsoft.com/office/drawing/2014/main" id="{1736E469-823B-3F77-1B24-A6010842622D}"/>
                    </a:ext>
                  </a:extLst>
                </p:cNvPr>
                <p:cNvPicPr/>
                <p:nvPr/>
              </p:nvPicPr>
              <p:blipFill>
                <a:blip r:embed="rId124"/>
                <a:stretch>
                  <a:fillRect/>
                </a:stretch>
              </p:blipFill>
              <p:spPr>
                <a:xfrm>
                  <a:off x="6607705" y="4048541"/>
                  <a:ext cx="18396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7" name="Ink 96">
                  <a:extLst>
                    <a:ext uri="{FF2B5EF4-FFF2-40B4-BE49-F238E27FC236}">
                      <a16:creationId xmlns:a16="http://schemas.microsoft.com/office/drawing/2014/main" id="{405DC17D-5226-7CE0-C109-F5DA1ED09C07}"/>
                    </a:ext>
                  </a:extLst>
                </p14:cNvPr>
                <p14:cNvContentPartPr/>
                <p14:nvPr/>
              </p14:nvContentPartPr>
              <p14:xfrm>
                <a:off x="6904705" y="4171661"/>
                <a:ext cx="160920" cy="206280"/>
              </p14:xfrm>
            </p:contentPart>
          </mc:Choice>
          <mc:Fallback xmlns="">
            <p:pic>
              <p:nvPicPr>
                <p:cNvPr id="97" name="Ink 96">
                  <a:extLst>
                    <a:ext uri="{FF2B5EF4-FFF2-40B4-BE49-F238E27FC236}">
                      <a16:creationId xmlns:a16="http://schemas.microsoft.com/office/drawing/2014/main" id="{405DC17D-5226-7CE0-C109-F5DA1ED09C07}"/>
                    </a:ext>
                  </a:extLst>
                </p:cNvPr>
                <p:cNvPicPr/>
                <p:nvPr/>
              </p:nvPicPr>
              <p:blipFill>
                <a:blip r:embed="rId126"/>
                <a:stretch>
                  <a:fillRect/>
                </a:stretch>
              </p:blipFill>
              <p:spPr>
                <a:xfrm>
                  <a:off x="6896065" y="4162661"/>
                  <a:ext cx="17856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98" name="Ink 97">
                  <a:extLst>
                    <a:ext uri="{FF2B5EF4-FFF2-40B4-BE49-F238E27FC236}">
                      <a16:creationId xmlns:a16="http://schemas.microsoft.com/office/drawing/2014/main" id="{64E567FB-F0E0-9A68-175F-F1C01FA0087D}"/>
                    </a:ext>
                  </a:extLst>
                </p14:cNvPr>
                <p14:cNvContentPartPr/>
                <p14:nvPr/>
              </p14:nvContentPartPr>
              <p14:xfrm>
                <a:off x="6865105" y="4123781"/>
                <a:ext cx="213120" cy="225720"/>
              </p14:xfrm>
            </p:contentPart>
          </mc:Choice>
          <mc:Fallback xmlns="">
            <p:pic>
              <p:nvPicPr>
                <p:cNvPr id="98" name="Ink 97">
                  <a:extLst>
                    <a:ext uri="{FF2B5EF4-FFF2-40B4-BE49-F238E27FC236}">
                      <a16:creationId xmlns:a16="http://schemas.microsoft.com/office/drawing/2014/main" id="{64E567FB-F0E0-9A68-175F-F1C01FA0087D}"/>
                    </a:ext>
                  </a:extLst>
                </p:cNvPr>
                <p:cNvPicPr/>
                <p:nvPr/>
              </p:nvPicPr>
              <p:blipFill>
                <a:blip r:embed="rId128"/>
                <a:stretch>
                  <a:fillRect/>
                </a:stretch>
              </p:blipFill>
              <p:spPr>
                <a:xfrm>
                  <a:off x="6856465" y="4114781"/>
                  <a:ext cx="230760" cy="243360"/>
                </a:xfrm>
                <a:prstGeom prst="rect">
                  <a:avLst/>
                </a:prstGeom>
              </p:spPr>
            </p:pic>
          </mc:Fallback>
        </mc:AlternateContent>
      </p:grpSp>
      <p:grpSp>
        <p:nvGrpSpPr>
          <p:cNvPr id="19" name="Group 18">
            <a:extLst>
              <a:ext uri="{FF2B5EF4-FFF2-40B4-BE49-F238E27FC236}">
                <a16:creationId xmlns:a16="http://schemas.microsoft.com/office/drawing/2014/main" id="{C8531BF6-058D-4243-91D2-28D7D3F210C6}"/>
              </a:ext>
            </a:extLst>
          </p:cNvPr>
          <p:cNvGrpSpPr/>
          <p:nvPr/>
        </p:nvGrpSpPr>
        <p:grpSpPr>
          <a:xfrm>
            <a:off x="3870265" y="3445181"/>
            <a:ext cx="449640" cy="238320"/>
            <a:chOff x="3870265" y="3445181"/>
            <a:chExt cx="449640" cy="238320"/>
          </a:xfrm>
        </p:grpSpPr>
        <mc:AlternateContent xmlns:mc="http://schemas.openxmlformats.org/markup-compatibility/2006" xmlns:p14="http://schemas.microsoft.com/office/powerpoint/2010/main">
          <mc:Choice Requires="p14">
            <p:contentPart p14:bwMode="auto" r:id="rId129">
              <p14:nvContentPartPr>
                <p14:cNvPr id="16" name="Ink 15">
                  <a:extLst>
                    <a:ext uri="{FF2B5EF4-FFF2-40B4-BE49-F238E27FC236}">
                      <a16:creationId xmlns:a16="http://schemas.microsoft.com/office/drawing/2014/main" id="{2EC692F3-50C4-4E49-8D15-B3AC6528123E}"/>
                    </a:ext>
                  </a:extLst>
                </p14:cNvPr>
                <p14:cNvContentPartPr/>
                <p14:nvPr/>
              </p14:nvContentPartPr>
              <p14:xfrm>
                <a:off x="3870265" y="3445181"/>
                <a:ext cx="228240" cy="225360"/>
              </p14:xfrm>
            </p:contentPart>
          </mc:Choice>
          <mc:Fallback xmlns="">
            <p:pic>
              <p:nvPicPr>
                <p:cNvPr id="16" name="Ink 15">
                  <a:extLst>
                    <a:ext uri="{FF2B5EF4-FFF2-40B4-BE49-F238E27FC236}">
                      <a16:creationId xmlns:a16="http://schemas.microsoft.com/office/drawing/2014/main" id="{2EC692F3-50C4-4E49-8D15-B3AC6528123E}"/>
                    </a:ext>
                  </a:extLst>
                </p:cNvPr>
                <p:cNvPicPr/>
                <p:nvPr/>
              </p:nvPicPr>
              <p:blipFill>
                <a:blip r:embed="rId130"/>
                <a:stretch>
                  <a:fillRect/>
                </a:stretch>
              </p:blipFill>
              <p:spPr>
                <a:xfrm>
                  <a:off x="3861265" y="3436181"/>
                  <a:ext cx="24588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7" name="Ink 16">
                  <a:extLst>
                    <a:ext uri="{FF2B5EF4-FFF2-40B4-BE49-F238E27FC236}">
                      <a16:creationId xmlns:a16="http://schemas.microsoft.com/office/drawing/2014/main" id="{9AE1A8E1-C66E-42A9-8F4F-CC38E1FA6777}"/>
                    </a:ext>
                  </a:extLst>
                </p14:cNvPr>
                <p14:cNvContentPartPr/>
                <p14:nvPr/>
              </p14:nvContentPartPr>
              <p14:xfrm>
                <a:off x="4185265" y="3473981"/>
                <a:ext cx="134640" cy="174240"/>
              </p14:xfrm>
            </p:contentPart>
          </mc:Choice>
          <mc:Fallback xmlns="">
            <p:pic>
              <p:nvPicPr>
                <p:cNvPr id="17" name="Ink 16">
                  <a:extLst>
                    <a:ext uri="{FF2B5EF4-FFF2-40B4-BE49-F238E27FC236}">
                      <a16:creationId xmlns:a16="http://schemas.microsoft.com/office/drawing/2014/main" id="{9AE1A8E1-C66E-42A9-8F4F-CC38E1FA6777}"/>
                    </a:ext>
                  </a:extLst>
                </p:cNvPr>
                <p:cNvPicPr/>
                <p:nvPr/>
              </p:nvPicPr>
              <p:blipFill>
                <a:blip r:embed="rId132"/>
                <a:stretch>
                  <a:fillRect/>
                </a:stretch>
              </p:blipFill>
              <p:spPr>
                <a:xfrm>
                  <a:off x="4176265" y="3464981"/>
                  <a:ext cx="15228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8" name="Ink 17">
                  <a:extLst>
                    <a:ext uri="{FF2B5EF4-FFF2-40B4-BE49-F238E27FC236}">
                      <a16:creationId xmlns:a16="http://schemas.microsoft.com/office/drawing/2014/main" id="{6890B5D9-0D88-4B0C-AED1-88A784299F04}"/>
                    </a:ext>
                  </a:extLst>
                </p14:cNvPr>
                <p14:cNvContentPartPr/>
                <p14:nvPr/>
              </p14:nvContentPartPr>
              <p14:xfrm>
                <a:off x="4130905" y="3459941"/>
                <a:ext cx="145800" cy="223560"/>
              </p14:xfrm>
            </p:contentPart>
          </mc:Choice>
          <mc:Fallback xmlns="">
            <p:pic>
              <p:nvPicPr>
                <p:cNvPr id="18" name="Ink 17">
                  <a:extLst>
                    <a:ext uri="{FF2B5EF4-FFF2-40B4-BE49-F238E27FC236}">
                      <a16:creationId xmlns:a16="http://schemas.microsoft.com/office/drawing/2014/main" id="{6890B5D9-0D88-4B0C-AED1-88A784299F04}"/>
                    </a:ext>
                  </a:extLst>
                </p:cNvPr>
                <p:cNvPicPr/>
                <p:nvPr/>
              </p:nvPicPr>
              <p:blipFill>
                <a:blip r:embed="rId134"/>
                <a:stretch>
                  <a:fillRect/>
                </a:stretch>
              </p:blipFill>
              <p:spPr>
                <a:xfrm>
                  <a:off x="4121905" y="3450941"/>
                  <a:ext cx="163440" cy="241200"/>
                </a:xfrm>
                <a:prstGeom prst="rect">
                  <a:avLst/>
                </a:prstGeom>
              </p:spPr>
            </p:pic>
          </mc:Fallback>
        </mc:AlternateContent>
      </p:grpSp>
      <p:sp>
        <p:nvSpPr>
          <p:cNvPr id="100" name="TextBox 99">
            <a:extLst>
              <a:ext uri="{FF2B5EF4-FFF2-40B4-BE49-F238E27FC236}">
                <a16:creationId xmlns:a16="http://schemas.microsoft.com/office/drawing/2014/main" id="{C963405D-28A8-1932-B264-3D0FDF12BF8D}"/>
              </a:ext>
            </a:extLst>
          </p:cNvPr>
          <p:cNvSpPr txBox="1"/>
          <p:nvPr/>
        </p:nvSpPr>
        <p:spPr>
          <a:xfrm>
            <a:off x="3388225" y="6096000"/>
            <a:ext cx="2707775" cy="369332"/>
          </a:xfrm>
          <a:prstGeom prst="rect">
            <a:avLst/>
          </a:prstGeom>
          <a:solidFill>
            <a:schemeClr val="bg1"/>
          </a:solidFill>
        </p:spPr>
        <p:txBody>
          <a:bodyPr wrap="square" rtlCol="0">
            <a:spAutoFit/>
          </a:bodyPr>
          <a:lstStyle/>
          <a:p>
            <a:r>
              <a:rPr lang="en-US" dirty="0"/>
              <a:t>Cookies Eaten</a:t>
            </a:r>
          </a:p>
        </p:txBody>
      </p:sp>
      <p:sp>
        <p:nvSpPr>
          <p:cNvPr id="101" name="TextBox 100">
            <a:extLst>
              <a:ext uri="{FF2B5EF4-FFF2-40B4-BE49-F238E27FC236}">
                <a16:creationId xmlns:a16="http://schemas.microsoft.com/office/drawing/2014/main" id="{8F77EF5D-0084-2B21-6550-E157088A47C2}"/>
              </a:ext>
            </a:extLst>
          </p:cNvPr>
          <p:cNvSpPr txBox="1"/>
          <p:nvPr/>
        </p:nvSpPr>
        <p:spPr>
          <a:xfrm rot="16200000">
            <a:off x="-957347" y="2799807"/>
            <a:ext cx="2616144" cy="369332"/>
          </a:xfrm>
          <a:prstGeom prst="rect">
            <a:avLst/>
          </a:prstGeom>
          <a:solidFill>
            <a:schemeClr val="bg1"/>
          </a:solidFill>
        </p:spPr>
        <p:txBody>
          <a:bodyPr wrap="square" rtlCol="0">
            <a:spAutoFit/>
          </a:bodyPr>
          <a:lstStyle/>
          <a:p>
            <a:r>
              <a:rPr lang="en-US" dirty="0"/>
              <a:t>Average happiness</a:t>
            </a:r>
          </a:p>
        </p:txBody>
      </p:sp>
    </p:spTree>
    <p:extLst>
      <p:ext uri="{BB962C8B-B14F-4D97-AF65-F5344CB8AC3E}">
        <p14:creationId xmlns:p14="http://schemas.microsoft.com/office/powerpoint/2010/main" val="1688065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Assumptions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0" y="1066800"/>
                <a:ext cx="10286999"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b="1" dirty="0">
                    <a:cs typeface="Times New Roman" panose="02020603050405020304" pitchFamily="18" charset="0"/>
                  </a:rPr>
                  <a:t>Assumptions: </a:t>
                </a:r>
              </a:p>
              <a:p>
                <a:pPr marL="457200" indent="-457200">
                  <a:buFont typeface="+mj-lt"/>
                  <a:buAutoNum type="arabicPeriod"/>
                </a:pPr>
                <a:r>
                  <a:rPr lang="en-US" sz="2400" b="0" dirty="0">
                    <a:cs typeface="Times New Roman" panose="02020603050405020304" pitchFamily="18" charset="0"/>
                  </a:rPr>
                  <a:t>Mean zero error: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d>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This is </a:t>
                </a:r>
                <a:r>
                  <a:rPr lang="en-US" sz="2400" i="1" dirty="0">
                    <a:cs typeface="Times New Roman" panose="02020603050405020304" pitchFamily="18" charset="0"/>
                  </a:rPr>
                  <a:t>without loss of generality, given intercept. </a:t>
                </a:r>
              </a:p>
              <a:p>
                <a:pPr marL="457200" indent="-457200">
                  <a:buFont typeface="+mj-lt"/>
                  <a:buAutoNum type="arabicPeriod"/>
                </a:pPr>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0" y="1066800"/>
                <a:ext cx="10286999" cy="5141388"/>
              </a:xfrm>
              <a:blipFill>
                <a:blip r:embed="rId3"/>
                <a:stretch>
                  <a:fillRect l="-889" r="-59"/>
                </a:stretch>
              </a:blipFill>
            </p:spPr>
            <p:txBody>
              <a:bodyPr/>
              <a:lstStyle/>
              <a:p>
                <a:r>
                  <a:rPr lang="en-US">
                    <a:noFill/>
                  </a:rPr>
                  <a:t> </a:t>
                </a:r>
              </a:p>
            </p:txBody>
          </p:sp>
        </mc:Fallback>
      </mc:AlternateContent>
    </p:spTree>
    <p:extLst>
      <p:ext uri="{BB962C8B-B14F-4D97-AF65-F5344CB8AC3E}">
        <p14:creationId xmlns:p14="http://schemas.microsoft.com/office/powerpoint/2010/main" val="23168978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Assumptions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0" y="1066801"/>
                <a:ext cx="10286999"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b="1" dirty="0">
                    <a:cs typeface="Times New Roman" panose="02020603050405020304" pitchFamily="18" charset="0"/>
                  </a:rPr>
                  <a:t>Assumptions: </a:t>
                </a:r>
              </a:p>
              <a:p>
                <a:pPr marL="457200" indent="-457200">
                  <a:buFont typeface="+mj-lt"/>
                  <a:buAutoNum type="arabicPeriod"/>
                </a:pPr>
                <a:r>
                  <a:rPr lang="en-US" sz="2400" b="0" dirty="0">
                    <a:cs typeface="Times New Roman" panose="02020603050405020304" pitchFamily="18" charset="0"/>
                  </a:rPr>
                  <a:t>Mean zero error: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d>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This is </a:t>
                </a:r>
                <a:r>
                  <a:rPr lang="en-US" sz="2400" i="1" dirty="0">
                    <a:cs typeface="Times New Roman" panose="02020603050405020304" pitchFamily="18" charset="0"/>
                  </a:rPr>
                  <a:t>without loss of generality, given intercept. </a:t>
                </a:r>
              </a:p>
              <a:p>
                <a:pPr marL="457200" indent="-457200">
                  <a:buFont typeface="+mj-lt"/>
                  <a:buAutoNum type="arabicPeriod"/>
                </a:pPr>
                <a:r>
                  <a:rPr lang="en-US" sz="2400" dirty="0">
                    <a:cs typeface="Times New Roman" panose="02020603050405020304" pitchFamily="18" charset="0"/>
                  </a:rPr>
                  <a:t>Mean independence: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d>
                    <m:r>
                      <a:rPr lang="en-US" sz="2400" b="0" i="1" smtClean="0">
                        <a:latin typeface="Cambria Math" panose="02040503050406030204" pitchFamily="18" charset="0"/>
                        <a:cs typeface="Times New Roman" panose="02020603050405020304" pitchFamily="18" charset="0"/>
                      </a:rPr>
                      <m:t>= 0</m:t>
                    </m:r>
                  </m:oMath>
                </a14:m>
                <a:r>
                  <a:rPr lang="en-US" sz="2400" dirty="0">
                    <a:cs typeface="Times New Roman" panose="02020603050405020304" pitchFamily="18" charset="0"/>
                  </a:rPr>
                  <a:t> for all values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a:t>
                </a:r>
              </a:p>
              <a:p>
                <a:pPr lvl="1"/>
                <a:r>
                  <a:rPr lang="en-US" sz="2400" dirty="0">
                    <a:cs typeface="Times New Roman" panose="02020603050405020304" pitchFamily="18" charset="0"/>
                  </a:rPr>
                  <a:t>This is often a </a:t>
                </a:r>
                <a:r>
                  <a:rPr lang="en-US" sz="2400" b="1" dirty="0">
                    <a:cs typeface="Times New Roman" panose="02020603050405020304" pitchFamily="18" charset="0"/>
                  </a:rPr>
                  <a:t>critical assumption. </a:t>
                </a:r>
              </a:p>
              <a:p>
                <a:pPr lvl="1"/>
                <a:r>
                  <a:rPr lang="en-US" sz="2400" dirty="0">
                    <a:cs typeface="Times New Roman" panose="02020603050405020304" pitchFamily="18" charset="0"/>
                  </a:rPr>
                  <a:t>Can we draw this in a simple figure?</a:t>
                </a:r>
              </a:p>
              <a:p>
                <a:pPr marL="457200" indent="-457200">
                  <a:buFont typeface="+mj-lt"/>
                  <a:buAutoNum type="arabicPeriod"/>
                </a:pPr>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0" y="1066801"/>
                <a:ext cx="10286999" cy="5141388"/>
              </a:xfrm>
              <a:blipFill>
                <a:blip r:embed="rId3"/>
                <a:stretch>
                  <a:fillRect l="-889" r="-59"/>
                </a:stretch>
              </a:blipFill>
            </p:spPr>
            <p:txBody>
              <a:bodyPr/>
              <a:lstStyle/>
              <a:p>
                <a:r>
                  <a:rPr lang="en-US">
                    <a:noFill/>
                  </a:rPr>
                  <a:t> </a:t>
                </a:r>
              </a:p>
            </p:txBody>
          </p:sp>
        </mc:Fallback>
      </mc:AlternateContent>
    </p:spTree>
    <p:extLst>
      <p:ext uri="{BB962C8B-B14F-4D97-AF65-F5344CB8AC3E}">
        <p14:creationId xmlns:p14="http://schemas.microsoft.com/office/powerpoint/2010/main" val="2378905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Assumptions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0"/>
                <a:ext cx="10515599" cy="5486399"/>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b="1" dirty="0">
                    <a:cs typeface="Times New Roman" panose="02020603050405020304" pitchFamily="18" charset="0"/>
                  </a:rPr>
                  <a:t>Assumptions: </a:t>
                </a:r>
              </a:p>
              <a:p>
                <a:pPr marL="457200" indent="-457200">
                  <a:buFont typeface="+mj-lt"/>
                  <a:buAutoNum type="arabicPeriod"/>
                </a:pPr>
                <a:r>
                  <a:rPr lang="en-US" sz="2400" b="0" dirty="0">
                    <a:cs typeface="Times New Roman" panose="02020603050405020304" pitchFamily="18" charset="0"/>
                  </a:rPr>
                  <a:t>Mean zero error: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d>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This is </a:t>
                </a:r>
                <a:r>
                  <a:rPr lang="en-US" sz="2400" i="1" dirty="0">
                    <a:cs typeface="Times New Roman" panose="02020603050405020304" pitchFamily="18" charset="0"/>
                  </a:rPr>
                  <a:t>without loss of generality, given intercept. </a:t>
                </a:r>
              </a:p>
              <a:p>
                <a:pPr marL="457200" indent="-457200">
                  <a:buFont typeface="+mj-lt"/>
                  <a:buAutoNum type="arabicPeriod"/>
                </a:pPr>
                <a:r>
                  <a:rPr lang="en-US" sz="2400" dirty="0">
                    <a:cs typeface="Times New Roman" panose="02020603050405020304" pitchFamily="18" charset="0"/>
                  </a:rPr>
                  <a:t>Mean independence: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d>
                    <m:r>
                      <a:rPr lang="en-US" sz="2400" b="0" i="1" smtClean="0">
                        <a:latin typeface="Cambria Math" panose="02040503050406030204" pitchFamily="18" charset="0"/>
                        <a:cs typeface="Times New Roman" panose="02020603050405020304" pitchFamily="18" charset="0"/>
                      </a:rPr>
                      <m:t>= 0</m:t>
                    </m:r>
                  </m:oMath>
                </a14:m>
                <a:r>
                  <a:rPr lang="en-US" sz="2400" dirty="0">
                    <a:cs typeface="Times New Roman" panose="02020603050405020304" pitchFamily="18" charset="0"/>
                  </a:rPr>
                  <a:t> for all values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a:t>
                </a:r>
              </a:p>
              <a:p>
                <a:pPr lvl="1"/>
                <a:r>
                  <a:rPr lang="en-US" sz="2400" dirty="0">
                    <a:cs typeface="Times New Roman" panose="02020603050405020304" pitchFamily="18" charset="0"/>
                  </a:rPr>
                  <a:t>This is often a </a:t>
                </a:r>
                <a:r>
                  <a:rPr lang="en-US" sz="2400" b="1" dirty="0">
                    <a:cs typeface="Times New Roman" panose="02020603050405020304" pitchFamily="18" charset="0"/>
                  </a:rPr>
                  <a:t>critical assumption. </a:t>
                </a:r>
                <a:r>
                  <a:rPr lang="en-US" sz="2400" dirty="0">
                    <a:cs typeface="Times New Roman" panose="02020603050405020304" pitchFamily="18" charset="0"/>
                  </a:rPr>
                  <a:t>What does it mean? </a:t>
                </a:r>
              </a:p>
              <a:p>
                <a:pPr lvl="1"/>
                <a:r>
                  <a:rPr lang="en-US" sz="2400" dirty="0">
                    <a:cs typeface="Times New Roman" panose="02020603050405020304" pitchFamily="18" charset="0"/>
                  </a:rPr>
                  <a:t>Consequence: </a:t>
                </a:r>
                <a14:m>
                  <m:oMath xmlns:m="http://schemas.openxmlformats.org/officeDocument/2006/math">
                    <m:r>
                      <a:rPr lang="en-US" sz="2400" i="1">
                        <a:latin typeface="Cambria Math" panose="02040503050406030204" pitchFamily="18" charset="0"/>
                        <a:cs typeface="Times New Roman" panose="02020603050405020304" pitchFamily="18" charset="0"/>
                      </a:rPr>
                      <m:t>𝔼</m:t>
                    </m:r>
                    <m:d>
                      <m:dPr>
                        <m:begChr m:val="["/>
                        <m:endChr m:val="]"/>
                        <m:ctrlPr>
                          <a:rPr lang="en-US" sz="2400" i="1">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cs typeface="Times New Roman" panose="02020603050405020304" pitchFamily="18" charset="0"/>
                          </a:rPr>
                          <m:t>𝑦</m:t>
                        </m:r>
                      </m:e>
                      <m:e>
                        <m:r>
                          <a:rPr lang="en-US" sz="2400" i="1">
                            <a:latin typeface="Cambria Math" panose="02040503050406030204" pitchFamily="18" charset="0"/>
                            <a:cs typeface="Times New Roman" panose="02020603050405020304" pitchFamily="18" charset="0"/>
                          </a:rPr>
                          <m:t>𝑥</m:t>
                        </m:r>
                      </m:e>
                    </m:d>
                    <m:r>
                      <a:rPr lang="en-US" sz="2400" i="1">
                        <a:latin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𝛽</m:t>
                        </m:r>
                      </m:e>
                      <m:sub>
                        <m:r>
                          <a:rPr lang="en-US" sz="2400" i="1">
                            <a:latin typeface="Cambria Math" panose="02040503050406030204" pitchFamily="18" charset="0"/>
                            <a:cs typeface="Times New Roman" panose="02020603050405020304" pitchFamily="18" charset="0"/>
                          </a:rPr>
                          <m:t>0</m:t>
                        </m:r>
                      </m:sub>
                    </m:sSub>
                    <m:r>
                      <a:rPr lang="en-US" sz="2400" i="1">
                        <a:latin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𝛽</m:t>
                        </m:r>
                      </m:e>
                      <m:sub>
                        <m:r>
                          <a:rPr lang="en-US" sz="2400" i="1">
                            <a:latin typeface="Cambria Math" panose="02040503050406030204" pitchFamily="18" charset="0"/>
                            <a:cs typeface="Times New Roman" panose="02020603050405020304" pitchFamily="18" charset="0"/>
                          </a:rPr>
                          <m:t>1</m:t>
                        </m:r>
                      </m:sub>
                    </m:sSub>
                    <m:r>
                      <a:rPr lang="en-US" sz="2400" i="1">
                        <a:latin typeface="Cambria Math" panose="02040503050406030204" pitchFamily="18" charset="0"/>
                        <a:cs typeface="Times New Roman" panose="02020603050405020304" pitchFamily="18" charset="0"/>
                      </a:rPr>
                      <m:t>𝑥</m:t>
                    </m:r>
                    <m:r>
                      <a:rPr lang="en-US" sz="2400" i="1">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a:t>
                </a:r>
                <a:r>
                  <a:rPr lang="en-US" sz="2400" b="1" dirty="0">
                    <a:cs typeface="Times New Roman" panose="02020603050405020304" pitchFamily="18" charset="0"/>
                  </a:rPr>
                  <a:t>causal framework!</a:t>
                </a:r>
                <a:r>
                  <a:rPr lang="en-US" sz="2400" dirty="0">
                    <a:cs typeface="Times New Roman" panose="02020603050405020304" pitchFamily="18" charset="0"/>
                  </a:rPr>
                  <a:t> </a:t>
                </a:r>
              </a:p>
              <a:p>
                <a:pPr marL="457200" indent="-457200">
                  <a:buFont typeface="+mj-lt"/>
                  <a:buAutoNum type="arabicPeriod" startAt="3"/>
                </a:pPr>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0"/>
                <a:ext cx="10515599" cy="5486399"/>
              </a:xfrm>
              <a:blipFill>
                <a:blip r:embed="rId3"/>
                <a:stretch>
                  <a:fillRect l="-870"/>
                </a:stretch>
              </a:blipFill>
            </p:spPr>
            <p:txBody>
              <a:bodyPr/>
              <a:lstStyle/>
              <a:p>
                <a:r>
                  <a:rPr lang="en-US">
                    <a:noFill/>
                  </a:rPr>
                  <a:t> </a:t>
                </a:r>
              </a:p>
            </p:txBody>
          </p:sp>
        </mc:Fallback>
      </mc:AlternateContent>
    </p:spTree>
    <p:extLst>
      <p:ext uri="{BB962C8B-B14F-4D97-AF65-F5344CB8AC3E}">
        <p14:creationId xmlns:p14="http://schemas.microsoft.com/office/powerpoint/2010/main" val="434040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latin typeface="Times New Roman" panose="02020603050405020304" pitchFamily="18" charset="0"/>
                <a:cs typeface="Times New Roman" panose="02020603050405020304" pitchFamily="18" charset="0"/>
              </a:rPr>
              <a:t>Estimating a Regression: </a:t>
            </a:r>
            <a:r>
              <a:rPr lang="en-US" dirty="0">
                <a:cs typeface="Times New Roman" panose="02020603050405020304" pitchFamily="18" charset="0"/>
              </a:rPr>
              <a:t>Intuition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dirty="0">
                    <a:cs typeface="Times New Roman" panose="02020603050405020304" pitchFamily="18" charset="0"/>
                  </a:rPr>
                  <a:t>Our two main assumptions give a system of equations used to solve for </a:t>
                </a:r>
                <a14:m>
                  <m:oMath xmlns:m="http://schemas.openxmlformats.org/officeDocument/2006/math">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𝛽</m:t>
                        </m:r>
                      </m:e>
                    </m:acc>
                  </m:oMath>
                </a14:m>
                <a:r>
                  <a:rPr lang="en-US" sz="2400" dirty="0">
                    <a:cs typeface="Times New Roman" panose="02020603050405020304" pitchFamily="18" charset="0"/>
                  </a:rPr>
                  <a:t>:</a:t>
                </a:r>
              </a:p>
              <a:p>
                <a:pPr marL="457200" indent="-457200">
                  <a:buFont typeface="+mj-lt"/>
                  <a:buAutoNum type="arabicPeriod"/>
                </a:pPr>
                <a:r>
                  <a:rPr lang="en-US" sz="2400" b="0" dirty="0">
                    <a:cs typeface="Times New Roman" panose="02020603050405020304" pitchFamily="18" charset="0"/>
                  </a:rPr>
                  <a:t>Mean zero error: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=0</m:t>
                    </m:r>
                  </m:oMath>
                </a14:m>
                <a:endParaRPr lang="en-US" sz="2400" i="1" dirty="0">
                  <a:cs typeface="Times New Roman" panose="02020603050405020304" pitchFamily="18" charset="0"/>
                </a:endParaRPr>
              </a:p>
              <a:p>
                <a:pPr marL="457200" indent="-457200">
                  <a:buFont typeface="+mj-lt"/>
                  <a:buAutoNum type="arabicPeriod"/>
                </a:pPr>
                <a:r>
                  <a:rPr lang="en-US" sz="2400" dirty="0">
                    <a:cs typeface="Times New Roman" panose="02020603050405020304" pitchFamily="18" charset="0"/>
                  </a:rPr>
                  <a:t>Mean independence: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=0</m:t>
                    </m:r>
                  </m:oMath>
                </a14:m>
                <a:endParaRPr lang="en-US" sz="2400" b="0" dirty="0">
                  <a:cs typeface="Times New Roman" panose="02020603050405020304" pitchFamily="18" charset="0"/>
                </a:endParaRPr>
              </a:p>
              <a:p>
                <a:pPr marL="0" indent="0">
                  <a:buNone/>
                </a:pPr>
                <a:r>
                  <a:rPr lang="en-US" sz="2400" dirty="0">
                    <a:cs typeface="Times New Roman" panose="02020603050405020304" pitchFamily="18" charset="0"/>
                  </a:rPr>
                  <a:t>You can solve this system for the desired values of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a:stretch>
              </a:blipFill>
            </p:spPr>
            <p:txBody>
              <a:bodyPr/>
              <a:lstStyle/>
              <a:p>
                <a:r>
                  <a:rPr lang="en-US">
                    <a:noFill/>
                  </a:rPr>
                  <a:t> </a:t>
                </a:r>
              </a:p>
            </p:txBody>
          </p:sp>
        </mc:Fallback>
      </mc:AlternateContent>
    </p:spTree>
    <p:extLst>
      <p:ext uri="{BB962C8B-B14F-4D97-AF65-F5344CB8AC3E}">
        <p14:creationId xmlns:p14="http://schemas.microsoft.com/office/powerpoint/2010/main" val="14177626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latin typeface="Times New Roman" panose="02020603050405020304" pitchFamily="18" charset="0"/>
                <a:cs typeface="Times New Roman" panose="02020603050405020304" pitchFamily="18" charset="0"/>
              </a:rPr>
              <a:t>Estimating a Regression: </a:t>
            </a:r>
            <a:r>
              <a:rPr lang="en-US" dirty="0">
                <a:cs typeface="Times New Roman" panose="02020603050405020304" pitchFamily="18" charset="0"/>
              </a:rPr>
              <a:t>Intuition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7536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dirty="0">
                    <a:cs typeface="Times New Roman" panose="02020603050405020304" pitchFamily="18" charset="0"/>
                  </a:rPr>
                  <a:t>Our two assumptions give us a system of equations used to solve for </a:t>
                </a:r>
                <a14:m>
                  <m:oMath xmlns:m="http://schemas.openxmlformats.org/officeDocument/2006/math">
                    <m:acc>
                      <m:accPr>
                        <m:chr m:val="⃗"/>
                        <m:ctrlPr>
                          <a:rPr lang="en-US" sz="240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𝛽</m:t>
                        </m:r>
                      </m:e>
                    </m:acc>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oMath>
                </a14:m>
                <a:endParaRPr lang="en-US" sz="2400" dirty="0">
                  <a:cs typeface="Times New Roman" panose="02020603050405020304" pitchFamily="18" charset="0"/>
                </a:endParaRPr>
              </a:p>
              <a:p>
                <a:pPr marL="457200" indent="-457200">
                  <a:buFont typeface="+mj-lt"/>
                  <a:buAutoNum type="arabicPeriod"/>
                </a:pPr>
                <a:r>
                  <a:rPr lang="en-US" sz="2400" b="0" dirty="0">
                    <a:cs typeface="Times New Roman" panose="02020603050405020304" pitchFamily="18" charset="0"/>
                  </a:rPr>
                  <a:t>Mean zero error: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=0</m:t>
                    </m:r>
                  </m:oMath>
                </a14:m>
                <a:endParaRPr lang="en-US" sz="2400" i="1" dirty="0">
                  <a:cs typeface="Times New Roman" panose="02020603050405020304" pitchFamily="18" charset="0"/>
                </a:endParaRPr>
              </a:p>
              <a:p>
                <a:pPr marL="457200" indent="-457200">
                  <a:buFont typeface="+mj-lt"/>
                  <a:buAutoNum type="arabicPeriod"/>
                </a:pPr>
                <a:r>
                  <a:rPr lang="en-US" sz="2400" dirty="0">
                    <a:cs typeface="Times New Roman" panose="02020603050405020304" pitchFamily="18" charset="0"/>
                  </a:rPr>
                  <a:t>Mean independence: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=0</m:t>
                    </m:r>
                  </m:oMath>
                </a14:m>
                <a:endParaRPr lang="en-US" sz="2400" b="0" dirty="0">
                  <a:cs typeface="Times New Roman" panose="02020603050405020304" pitchFamily="18" charset="0"/>
                </a:endParaRPr>
              </a:p>
              <a:p>
                <a:pPr marL="0" indent="0">
                  <a:buNone/>
                </a:pPr>
                <a:r>
                  <a:rPr lang="en-US" sz="2400" b="1" dirty="0">
                    <a:cs typeface="Times New Roman" panose="02020603050405020304" pitchFamily="18" charset="0"/>
                  </a:rPr>
                  <a:t>Intuitively, what is happening here? </a:t>
                </a:r>
              </a:p>
              <a:p>
                <a:r>
                  <a:rPr lang="en-US" sz="2400" dirty="0">
                    <a:cs typeface="Times New Roman" panose="02020603050405020304" pitchFamily="18" charset="0"/>
                  </a:rPr>
                  <a:t>Let’s play a regression game: </a:t>
                </a:r>
              </a:p>
              <a:p>
                <a:pPr marL="274320" lvl="1" indent="0">
                  <a:buNone/>
                </a:pPr>
                <a:r>
                  <a:rPr lang="en-US" sz="2200" dirty="0">
                    <a:cs typeface="Times New Roman" panose="02020603050405020304" pitchFamily="18" charset="0"/>
                    <a:hlinkClick r:id="rId2"/>
                  </a:rPr>
                  <a:t>https://sophieehill.shinyapps.io/eyeball-regression/</a:t>
                </a:r>
                <a:r>
                  <a:rPr lang="en-US" sz="2200" dirty="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753601" cy="5141388"/>
              </a:xfrm>
              <a:blipFill>
                <a:blip r:embed="rId3"/>
                <a:stretch>
                  <a:fillRect l="-938"/>
                </a:stretch>
              </a:blipFill>
            </p:spPr>
            <p:txBody>
              <a:bodyPr/>
              <a:lstStyle/>
              <a:p>
                <a:r>
                  <a:rPr lang="en-US">
                    <a:noFill/>
                  </a:rPr>
                  <a:t> </a:t>
                </a:r>
              </a:p>
            </p:txBody>
          </p:sp>
        </mc:Fallback>
      </mc:AlternateContent>
    </p:spTree>
    <p:extLst>
      <p:ext uri="{BB962C8B-B14F-4D97-AF65-F5344CB8AC3E}">
        <p14:creationId xmlns:p14="http://schemas.microsoft.com/office/powerpoint/2010/main" val="10212394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Ordinary Least Squares (OLS)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Autofit/>
              </a:bodyPr>
              <a:lstStyle/>
              <a:p>
                <a:pPr marL="274320" lvl="1" indent="0">
                  <a:buNone/>
                </a:pPr>
                <a14:m>
                  <m:oMathPara xmlns:m="http://schemas.openxmlformats.org/officeDocument/2006/math">
                    <m:oMathParaPr>
                      <m:jc m:val="centerGroup"/>
                    </m:oMathParaPr>
                    <m:oMath xmlns:m="http://schemas.openxmlformats.org/officeDocument/2006/math">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US" sz="2400" b="0" dirty="0">
                  <a:solidFill>
                    <a:schemeClr val="tx1"/>
                  </a:solidFill>
                  <a:latin typeface="Open Sans"/>
                  <a:ea typeface="Open Sans" panose="020B0606030504020204" pitchFamily="34" charset="0"/>
                  <a:cs typeface="Open Sans" panose="020B0606030504020204" pitchFamily="34" charset="0"/>
                </a:endParaRPr>
              </a:p>
              <a:p>
                <a:pPr marL="0" indent="0">
                  <a:lnSpc>
                    <a:spcPct val="120000"/>
                  </a:lnSpc>
                  <a:buNone/>
                </a:pPr>
                <a:r>
                  <a:rPr lang="en-CA" sz="2400" b="1" dirty="0">
                    <a:solidFill>
                      <a:schemeClr val="tx1">
                        <a:lumMod val="75000"/>
                        <a:lumOff val="25000"/>
                      </a:schemeClr>
                    </a:solidFill>
                    <a:ea typeface="Open Sans" panose="020B0606030504020204" pitchFamily="34" charset="0"/>
                    <a:cs typeface="Times New Roman" panose="02020603050405020304" pitchFamily="18" charset="0"/>
                  </a:rPr>
                  <a:t>Definition: </a:t>
                </a:r>
                <a:r>
                  <a:rPr lang="en-US" sz="2400" dirty="0">
                    <a:solidFill>
                      <a:schemeClr val="tx1">
                        <a:lumMod val="75000"/>
                        <a:lumOff val="25000"/>
                      </a:schemeClr>
                    </a:solidFill>
                    <a:ea typeface="Open Sans" panose="020B0606030504020204" pitchFamily="34" charset="0"/>
                    <a:cs typeface="Times New Roman" panose="02020603050405020304" pitchFamily="18" charset="0"/>
                  </a:rPr>
                  <a:t>Th</a:t>
                </a:r>
                <a:r>
                  <a:rPr lang="en-CA" sz="2400" dirty="0">
                    <a:solidFill>
                      <a:schemeClr val="tx1">
                        <a:lumMod val="75000"/>
                        <a:lumOff val="25000"/>
                      </a:schemeClr>
                    </a:solidFill>
                    <a:ea typeface="Open Sans" panose="020B0606030504020204" pitchFamily="34" charset="0"/>
                    <a:cs typeface="Times New Roman" panose="02020603050405020304" pitchFamily="18" charset="0"/>
                  </a:rPr>
                  <a:t>e sum of squared errors (SSE):</a:t>
                </a:r>
                <a:endParaRPr lang="en-CA" sz="2400" b="1"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20000"/>
                  </a:lnSpc>
                  <a:buNone/>
                </a:pPr>
                <a14:m>
                  <m:oMathPara xmlns:m="http://schemas.openxmlformats.org/officeDocument/2006/math">
                    <m:oMathParaPr>
                      <m:jc m:val="centerGroup"/>
                    </m:oMathParaPr>
                    <m:oMath xmlns:m="http://schemas.openxmlformats.org/officeDocument/2006/math">
                      <m:r>
                        <a:rPr lang="en-CA" sz="2400" b="1" i="0"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𝐒𝐒𝐄</m:t>
                      </m:r>
                      <m:r>
                        <a:rPr lang="en-CA" sz="2400" b="1" i="0"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m:t>
                      </m:r>
                      <m:nary>
                        <m:naryPr>
                          <m:chr m:val="∑"/>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naryPr>
                        <m:sub>
                          <m:r>
                            <m:rPr>
                              <m:brk m:alnAt="23"/>
                            </m:r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𝒊</m:t>
                          </m:r>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m:t>
                          </m:r>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𝟏</m:t>
                          </m:r>
                        </m:sub>
                        <m:sup>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𝑵</m:t>
                          </m:r>
                        </m:sup>
                        <m:e>
                          <m:sSup>
                            <m:sSupPr>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sSupPr>
                            <m:e>
                              <m:acc>
                                <m:accPr>
                                  <m:chr m:val="̂"/>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accPr>
                                <m:e>
                                  <m:sSub>
                                    <m:sSubPr>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𝜺</m:t>
                                      </m:r>
                                    </m:e>
                                    <m:sub>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𝒊</m:t>
                                      </m:r>
                                    </m:sub>
                                  </m:sSub>
                                </m:e>
                              </m:acc>
                            </m:e>
                            <m:sup>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𝟐</m:t>
                              </m:r>
                            </m:sup>
                          </m:sSup>
                        </m:e>
                      </m:nary>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 </m:t>
                      </m:r>
                      <m:nary>
                        <m:naryPr>
                          <m:chr m:val="∑"/>
                          <m:ctrlPr>
                            <a:rPr lang="en-CA" sz="2400" b="1"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naryPr>
                        <m:sub>
                          <m:r>
                            <m:rPr>
                              <m:brk m:alnAt="23"/>
                            </m:rPr>
                            <a:rPr lang="en-CA" sz="2400" b="1"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𝒊</m:t>
                          </m:r>
                          <m:r>
                            <a:rPr lang="en-CA" sz="2400" b="1"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m:t>
                          </m:r>
                          <m:r>
                            <a:rPr lang="en-CA" sz="2400" b="1"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𝟏</m:t>
                          </m:r>
                        </m:sub>
                        <m:sup>
                          <m:r>
                            <a:rPr lang="en-CA" sz="2400" b="1"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𝑵</m:t>
                          </m:r>
                        </m:sup>
                        <m:e>
                          <m:sSup>
                            <m:sSupPr>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sSupPr>
                            <m:e>
                              <m:d>
                                <m:dPr>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𝒚</m:t>
                                      </m:r>
                                    </m:e>
                                    <m:sub>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𝒊</m:t>
                                      </m:r>
                                    </m:sub>
                                  </m:sSub>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 −</m:t>
                                  </m:r>
                                  <m:acc>
                                    <m:accPr>
                                      <m:chr m:val="̂"/>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accPr>
                                    <m:e>
                                      <m:sSub>
                                        <m:sSubPr>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𝒚</m:t>
                                          </m:r>
                                        </m:e>
                                        <m:sub>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𝒊</m:t>
                                          </m:r>
                                        </m:sub>
                                      </m:sSub>
                                    </m:e>
                                  </m:acc>
                                </m:e>
                              </m:d>
                            </m:e>
                            <m:sup>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𝟐</m:t>
                              </m:r>
                            </m:sup>
                          </m:sSup>
                        </m:e>
                      </m:nary>
                    </m:oMath>
                  </m:oMathPara>
                </a14:m>
                <a:endParaRPr lang="en-CA" sz="2400" b="1" dirty="0">
                  <a:solidFill>
                    <a:schemeClr val="tx1">
                      <a:lumMod val="75000"/>
                      <a:lumOff val="25000"/>
                    </a:schemeClr>
                  </a:solidFill>
                  <a:ea typeface="Open Sans" panose="020B0606030504020204" pitchFamily="34" charset="0"/>
                  <a:cs typeface="Times New Roman" panose="02020603050405020304" pitchFamily="18" charset="0"/>
                </a:endParaRPr>
              </a:p>
              <a:p>
                <a:pPr>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Implicit cost function for errors in estimation </a:t>
                </a:r>
              </a:p>
              <a:p>
                <a:pPr>
                  <a:lnSpc>
                    <a:spcPct val="120000"/>
                  </a:lnSpc>
                </a:pPr>
                <a:r>
                  <a:rPr lang="en-CA" sz="2400" b="1" dirty="0">
                    <a:solidFill>
                      <a:schemeClr val="tx1">
                        <a:lumMod val="75000"/>
                        <a:lumOff val="25000"/>
                      </a:schemeClr>
                    </a:solidFill>
                    <a:ea typeface="Open Sans" panose="020B0606030504020204" pitchFamily="34" charset="0"/>
                    <a:cs typeface="Times New Roman" panose="02020603050405020304" pitchFamily="18" charset="0"/>
                  </a:rPr>
                  <a:t>OLS returns </a:t>
                </a:r>
                <a14:m>
                  <m:oMath xmlns:m="http://schemas.openxmlformats.org/officeDocument/2006/math">
                    <m:sSub>
                      <m:sSubPr>
                        <m:ctrlPr>
                          <a:rPr lang="en-US" sz="2400" b="1"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1"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𝜷</m:t>
                        </m:r>
                      </m:e>
                      <m:sub>
                        <m:r>
                          <a:rPr lang="en-US" sz="2400" b="1"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𝟎</m:t>
                        </m:r>
                      </m:sub>
                    </m:sSub>
                    <m:r>
                      <a:rPr lang="en-US" sz="2400" b="1"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 </m:t>
                    </m:r>
                    <m:sSub>
                      <m:sSubPr>
                        <m:ctrlPr>
                          <a:rPr lang="en-US" sz="2400" b="1"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1"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𝜷</m:t>
                        </m:r>
                      </m:e>
                      <m:sub>
                        <m:r>
                          <a:rPr lang="en-US" sz="2400" b="1"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𝟏</m:t>
                        </m:r>
                      </m:sub>
                    </m:sSub>
                  </m:oMath>
                </a14:m>
                <a:r>
                  <a:rPr lang="en-CA" sz="2400" b="1" dirty="0">
                    <a:solidFill>
                      <a:schemeClr val="tx1">
                        <a:lumMod val="75000"/>
                        <a:lumOff val="25000"/>
                      </a:schemeClr>
                    </a:solidFill>
                    <a:ea typeface="Open Sans" panose="020B0606030504020204" pitchFamily="34" charset="0"/>
                    <a:cs typeface="Times New Roman" panose="02020603050405020304" pitchFamily="18" charset="0"/>
                  </a:rPr>
                  <a:t> that minimize this value given all observed data!</a:t>
                </a:r>
              </a:p>
              <a:p>
                <a:pPr>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Sidenote: </a:t>
                </a:r>
                <a14:m>
                  <m:oMath xmlns:m="http://schemas.openxmlformats.org/officeDocument/2006/math">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𝜀</m:t>
                        </m:r>
                      </m:e>
                    </m:acc>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is called a </a:t>
                </a:r>
                <a:r>
                  <a:rPr lang="en-CA" sz="2400" i="1" dirty="0">
                    <a:solidFill>
                      <a:schemeClr val="tx1">
                        <a:lumMod val="75000"/>
                        <a:lumOff val="25000"/>
                      </a:schemeClr>
                    </a:solidFill>
                    <a:ea typeface="Open Sans" panose="020B0606030504020204" pitchFamily="34" charset="0"/>
                    <a:cs typeface="Times New Roman" panose="02020603050405020304" pitchFamily="18" charset="0"/>
                  </a:rPr>
                  <a:t>residual </a:t>
                </a:r>
                <a:r>
                  <a:rPr lang="en-CA" sz="2400" dirty="0">
                    <a:solidFill>
                      <a:schemeClr val="tx1">
                        <a:lumMod val="75000"/>
                        <a:lumOff val="25000"/>
                      </a:schemeClr>
                    </a:solidFill>
                    <a:ea typeface="Open Sans" panose="020B0606030504020204" pitchFamily="34" charset="0"/>
                    <a:cs typeface="Times New Roman" panose="02020603050405020304" pitchFamily="18" charset="0"/>
                  </a:rPr>
                  <a:t>(importantly different from an </a:t>
                </a:r>
                <a:r>
                  <a:rPr lang="en-CA" sz="2400" u="sng" dirty="0">
                    <a:solidFill>
                      <a:schemeClr val="tx1">
                        <a:lumMod val="75000"/>
                        <a:lumOff val="25000"/>
                      </a:schemeClr>
                    </a:solidFill>
                    <a:ea typeface="Open Sans" panose="020B0606030504020204" pitchFamily="34" charset="0"/>
                    <a:cs typeface="Times New Roman" panose="02020603050405020304" pitchFamily="18" charset="0"/>
                  </a:rPr>
                  <a:t>error term</a:t>
                </a:r>
                <a:r>
                  <a:rPr lang="en-CA" sz="2400" dirty="0">
                    <a:solidFill>
                      <a:schemeClr val="tx1">
                        <a:lumMod val="75000"/>
                        <a:lumOff val="25000"/>
                      </a:schemeClr>
                    </a:solidFill>
                    <a:ea typeface="Open Sans" panose="020B0606030504020204" pitchFamily="34" charset="0"/>
                    <a:cs typeface="Times New Roman" panose="02020603050405020304" pitchFamily="18" charset="0"/>
                  </a:rPr>
                  <a:t>) </a:t>
                </a:r>
              </a:p>
              <a:p>
                <a:pPr marL="0" indent="0">
                  <a:lnSpc>
                    <a:spcPct val="120000"/>
                  </a:lnSpc>
                  <a:buNone/>
                </a:pPr>
                <a:r>
                  <a:rPr lang="en-CA" sz="2400" dirty="0">
                    <a:solidFill>
                      <a:schemeClr val="tx1">
                        <a:lumMod val="75000"/>
                        <a:lumOff val="25000"/>
                      </a:schemeClr>
                    </a:solidFill>
                    <a:ea typeface="Open Sans" panose="020B0606030504020204" pitchFamily="34" charset="0"/>
                    <a:cs typeface="Times New Roman" panose="02020603050405020304" pitchFamily="18" charset="0"/>
                  </a:rPr>
                  <a:t>The predicted regression equation is then given by: </a:t>
                </a:r>
              </a:p>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274320" lvl="1" indent="0">
                  <a:buNone/>
                </a:pPr>
                <a:endParaRPr lang="en-CA" sz="2400" dirty="0">
                  <a:solidFill>
                    <a:schemeClr val="tx1"/>
                  </a:solidFill>
                  <a:latin typeface="Open Sans"/>
                  <a:ea typeface="Open Sans" panose="020B0606030504020204" pitchFamily="34" charset="0"/>
                  <a:cs typeface="Open Sans" panose="020B0606030504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r="-1102" b="-3321"/>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398F35C1-6DA2-41D1-AEEF-F1DB45D84E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53340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4584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Interpreting the Results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Autofit/>
              </a:bodyPr>
              <a:lstStyle/>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In the code example, </a:t>
                </a:r>
                <a14:m>
                  <m:oMath xmlns:m="http://schemas.openxmlformats.org/officeDocument/2006/math">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=−.07</m:t>
                    </m:r>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and </a:t>
                </a:r>
                <a14:m>
                  <m:oMath xmlns:m="http://schemas.openxmlformats.org/officeDocument/2006/math">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5.7. </a:t>
                </a:r>
              </a:p>
              <a:p>
                <a:pPr lvl="1">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What do these mean? </a:t>
                </a:r>
              </a:p>
              <a:p>
                <a:pPr>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Can use the values for prediction, given: </a:t>
                </a:r>
              </a:p>
              <a:p>
                <a:pPr lvl="1">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Any value of </a:t>
                </a:r>
                <a14:m>
                  <m:oMath xmlns:m="http://schemas.openxmlformats.org/officeDocument/2006/math">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or change </a:t>
                </a:r>
                <a14:m>
                  <m:oMath xmlns:m="http://schemas.openxmlformats.org/officeDocument/2006/math">
                    <m:r>
                      <m:rPr>
                        <m:sty m:val="p"/>
                      </m:rPr>
                      <a:rPr lang="en-US" sz="2400" b="0" i="0"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Δ</m:t>
                    </m:r>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lvl="1">
                  <a:lnSpc>
                    <a:spcPct val="120000"/>
                  </a:lnSpc>
                </a:pPr>
                <a:r>
                  <a:rPr lang="en-CA" sz="2400" b="1" dirty="0">
                    <a:solidFill>
                      <a:schemeClr val="accent2">
                        <a:lumMod val="75000"/>
                      </a:schemeClr>
                    </a:solidFill>
                    <a:ea typeface="Open Sans" panose="020B0606030504020204" pitchFamily="34" charset="0"/>
                    <a:cs typeface="Times New Roman" panose="02020603050405020304" pitchFamily="18" charset="0"/>
                  </a:rPr>
                  <a:t>Question:</a:t>
                </a:r>
                <a:r>
                  <a:rPr lang="en-CA" sz="2400" dirty="0">
                    <a:solidFill>
                      <a:schemeClr val="tx1">
                        <a:lumMod val="75000"/>
                        <a:lumOff val="25000"/>
                      </a:schemeClr>
                    </a:solidFill>
                    <a:ea typeface="Open Sans" panose="020B0606030504020204" pitchFamily="34" charset="0"/>
                    <a:cs typeface="Times New Roman" panose="02020603050405020304" pitchFamily="18" charset="0"/>
                  </a:rPr>
                  <a:t> what do we think </a:t>
                </a:r>
                <a14:m>
                  <m:oMath xmlns:m="http://schemas.openxmlformats.org/officeDocument/2006/math">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e>
                    </m:acc>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would be?</a:t>
                </a:r>
              </a:p>
              <a:p>
                <a:pPr>
                  <a:lnSpc>
                    <a:spcPct val="120000"/>
                  </a:lnSpc>
                </a:pPr>
                <a:r>
                  <a:rPr lang="en-CA" sz="2400" b="1" dirty="0">
                    <a:solidFill>
                      <a:schemeClr val="tx1">
                        <a:lumMod val="75000"/>
                        <a:lumOff val="25000"/>
                      </a:schemeClr>
                    </a:solidFill>
                    <a:ea typeface="Open Sans" panose="020B0606030504020204" pitchFamily="34" charset="0"/>
                    <a:cs typeface="Times New Roman" panose="02020603050405020304" pitchFamily="18" charset="0"/>
                  </a:rPr>
                  <a:t>Where is prediction useful?</a:t>
                </a:r>
              </a:p>
              <a:p>
                <a:pPr lvl="1">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Lots of observed data </a:t>
                </a:r>
                <a14:m>
                  <m:oMath xmlns:m="http://schemas.openxmlformats.org/officeDocument/2006/math">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lots of predictive power</a:t>
                </a:r>
              </a:p>
              <a:p>
                <a:pPr lvl="1">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Never predict outside the sample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426" b="-593"/>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7BB2B84D-FD5A-AC78-DAF7-7F7D7AA5FD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53340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28912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Goodness of Fit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0"/>
                <a:ext cx="10363200" cy="5486399"/>
              </a:xfrm>
            </p:spPr>
            <p:txBody>
              <a:bodyPr>
                <a:noAutofit/>
              </a:bodyPr>
              <a:lstStyle/>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There are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two separate things </a:t>
                </a:r>
                <a:r>
                  <a:rPr lang="en-US" sz="2400" dirty="0">
                    <a:solidFill>
                      <a:schemeClr val="tx1">
                        <a:lumMod val="75000"/>
                        <a:lumOff val="25000"/>
                      </a:schemeClr>
                    </a:solidFill>
                    <a:ea typeface="Open Sans" panose="020B0606030504020204" pitchFamily="34" charset="0"/>
                    <a:cs typeface="Times New Roman" panose="02020603050405020304" pitchFamily="18" charset="0"/>
                  </a:rPr>
                  <a:t>we care about when we run a regression: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fitting the data?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capturing a causal parameter we care about?</a:t>
                </a:r>
              </a:p>
              <a:p>
                <a:pPr marL="274320" lvl="1"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To check on 1, we use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goodness of fit measures: </a:t>
                </a:r>
              </a:p>
              <a:p>
                <a:pPr lvl="1">
                  <a:lnSpc>
                    <a:spcPct val="120000"/>
                  </a:lnSpc>
                </a:pPr>
                <a:r>
                  <a:rPr lang="en-US" sz="2400" dirty="0">
                    <a:solidFill>
                      <a:schemeClr val="accent2">
                        <a:lumMod val="75000"/>
                      </a:schemeClr>
                    </a:solidFill>
                    <a:ea typeface="Open Sans" panose="020B0606030504020204" pitchFamily="34" charset="0"/>
                    <a:cs typeface="Times New Roman" panose="02020603050405020304" pitchFamily="18" charset="0"/>
                  </a:rPr>
                  <a:t>SST (Sum of Squares Total) </a:t>
                </a:r>
                <a:endParaRPr lang="en-US" sz="2400" b="0" i="1" dirty="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endParaRPr>
              </a:p>
              <a:p>
                <a:pPr marL="274320" lvl="1" indent="0">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𝑆𝑆𝑇</m:t>
                      </m:r>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nary>
                        <m:nary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naryPr>
                        <m:sub>
                          <m:d>
                            <m:dPr>
                              <m:begChr m:val="{"/>
                              <m:end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d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e>
                          </m:d>
                        </m:sub>
                        <m:sup>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𝑛</m:t>
                          </m:r>
                        </m:sup>
                        <m:e>
                          <m:sSup>
                            <m:sSup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pPr>
                            <m:e>
                              <m:d>
                                <m:d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dPr>
                                <m:e>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e>
                              </m:d>
                            </m:e>
                            <m:sup>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2</m:t>
                              </m:r>
                            </m:sup>
                          </m:sSup>
                        </m:e>
                      </m:nary>
                    </m:oMath>
                  </m:oMathPara>
                </a14:m>
                <a:endParaRPr lang="en-US" sz="2400" dirty="0">
                  <a:solidFill>
                    <a:schemeClr val="tx1">
                      <a:lumMod val="75000"/>
                      <a:lumOff val="25000"/>
                    </a:schemeClr>
                  </a:solidFill>
                  <a:ea typeface="Open Sans" panose="020B060603050402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0"/>
                <a:ext cx="10363200" cy="5486399"/>
              </a:xfrm>
              <a:blipFill>
                <a:blip r:embed="rId3"/>
                <a:stretch>
                  <a:fillRect l="-882"/>
                </a:stretch>
              </a:blipFill>
            </p:spPr>
            <p:txBody>
              <a:bodyPr/>
              <a:lstStyle/>
              <a:p>
                <a:r>
                  <a:rPr lang="en-US">
                    <a:noFill/>
                  </a:rPr>
                  <a:t> </a:t>
                </a:r>
              </a:p>
            </p:txBody>
          </p:sp>
        </mc:Fallback>
      </mc:AlternateContent>
    </p:spTree>
    <p:extLst>
      <p:ext uri="{BB962C8B-B14F-4D97-AF65-F5344CB8AC3E}">
        <p14:creationId xmlns:p14="http://schemas.microsoft.com/office/powerpoint/2010/main" val="36786312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Goodness of Fit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0"/>
                <a:ext cx="10363200" cy="5486399"/>
              </a:xfrm>
            </p:spPr>
            <p:txBody>
              <a:bodyPr>
                <a:noAutofit/>
              </a:bodyPr>
              <a:lstStyle/>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There are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two separate things </a:t>
                </a:r>
                <a:r>
                  <a:rPr lang="en-US" sz="2400" dirty="0">
                    <a:solidFill>
                      <a:schemeClr val="tx1">
                        <a:lumMod val="75000"/>
                        <a:lumOff val="25000"/>
                      </a:schemeClr>
                    </a:solidFill>
                    <a:ea typeface="Open Sans" panose="020B0606030504020204" pitchFamily="34" charset="0"/>
                    <a:cs typeface="Times New Roman" panose="02020603050405020304" pitchFamily="18" charset="0"/>
                  </a:rPr>
                  <a:t>we care about when we run a regression: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fitting the data?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capturing a causal parameter we care about?</a:t>
                </a:r>
              </a:p>
              <a:p>
                <a:pPr marL="274320" lvl="1"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To check on 1, we use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goodness of fit measures: </a:t>
                </a:r>
              </a:p>
              <a:p>
                <a:pPr lvl="1">
                  <a:lnSpc>
                    <a:spcPct val="120000"/>
                  </a:lnSpc>
                </a:pPr>
                <a:r>
                  <a:rPr lang="en-US" sz="2400" dirty="0">
                    <a:solidFill>
                      <a:schemeClr val="accent5">
                        <a:lumMod val="75000"/>
                      </a:schemeClr>
                    </a:solidFill>
                    <a:ea typeface="Open Sans" panose="020B0606030504020204" pitchFamily="34" charset="0"/>
                    <a:cs typeface="Times New Roman" panose="02020603050405020304" pitchFamily="18" charset="0"/>
                  </a:rPr>
                  <a:t>SSE (Sum of Squares Explained) </a:t>
                </a:r>
                <a:endParaRPr lang="en-US" sz="2400" b="0" i="1" dirty="0">
                  <a:solidFill>
                    <a:schemeClr val="accent5">
                      <a:lumMod val="75000"/>
                    </a:schemeClr>
                  </a:solidFill>
                  <a:latin typeface="Cambria Math" panose="02040503050406030204" pitchFamily="18" charset="0"/>
                  <a:ea typeface="Open Sans" panose="020B0606030504020204" pitchFamily="34" charset="0"/>
                  <a:cs typeface="Times New Roman" panose="02020603050405020304" pitchFamily="18" charset="0"/>
                </a:endParaRPr>
              </a:p>
              <a:p>
                <a:pPr marL="274320" lvl="1" indent="0">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𝑆𝑆𝐸</m:t>
                      </m:r>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nary>
                        <m:nary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naryPr>
                        <m:sub>
                          <m:d>
                            <m:dPr>
                              <m:begChr m:val="{"/>
                              <m:end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d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e>
                          </m:d>
                        </m:sub>
                        <m:sup>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𝑛</m:t>
                          </m:r>
                        </m:sup>
                        <m:e>
                          <m:sSup>
                            <m:sSup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pPr>
                            <m:e>
                              <m:d>
                                <m:d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d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e>
                              </m:d>
                            </m:e>
                            <m:sup>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2</m:t>
                              </m:r>
                            </m:sup>
                          </m:sSup>
                        </m:e>
                      </m:nary>
                    </m:oMath>
                  </m:oMathPara>
                </a14:m>
                <a:endParaRPr lang="en-US" sz="2400" dirty="0">
                  <a:solidFill>
                    <a:schemeClr val="tx1">
                      <a:lumMod val="75000"/>
                      <a:lumOff val="25000"/>
                    </a:schemeClr>
                  </a:solidFill>
                  <a:ea typeface="Open Sans" panose="020B0606030504020204" pitchFamily="34" charset="0"/>
                  <a:cs typeface="Times New Roman" panose="02020603050405020304" pitchFamily="18" charset="0"/>
                </a:endParaRPr>
              </a:p>
              <a:p>
                <a:pPr lvl="1">
                  <a:lnSpc>
                    <a:spcPct val="120000"/>
                  </a:lnSpc>
                </a:pPr>
                <a:endParaRPr lang="en-US" sz="2400" dirty="0">
                  <a:solidFill>
                    <a:schemeClr val="tx1">
                      <a:lumMod val="75000"/>
                      <a:lumOff val="25000"/>
                    </a:schemeClr>
                  </a:solidFill>
                  <a:ea typeface="Open Sans" panose="020B060603050402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0"/>
                <a:ext cx="10363200" cy="5486399"/>
              </a:xfrm>
              <a:blipFill>
                <a:blip r:embed="rId3"/>
                <a:stretch>
                  <a:fillRect l="-882"/>
                </a:stretch>
              </a:blipFill>
            </p:spPr>
            <p:txBody>
              <a:bodyPr/>
              <a:lstStyle/>
              <a:p>
                <a:r>
                  <a:rPr lang="en-US">
                    <a:noFill/>
                  </a:rPr>
                  <a:t> </a:t>
                </a:r>
              </a:p>
            </p:txBody>
          </p:sp>
        </mc:Fallback>
      </mc:AlternateContent>
    </p:spTree>
    <p:extLst>
      <p:ext uri="{BB962C8B-B14F-4D97-AF65-F5344CB8AC3E}">
        <p14:creationId xmlns:p14="http://schemas.microsoft.com/office/powerpoint/2010/main" val="834777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7206B-92F9-4C8F-B955-A3DCCC5584CE}"/>
              </a:ext>
            </a:extLst>
          </p:cNvPr>
          <p:cNvSpPr>
            <a:spLocks noGrp="1"/>
          </p:cNvSpPr>
          <p:nvPr>
            <p:ph type="title"/>
          </p:nvPr>
        </p:nvSpPr>
        <p:spPr>
          <a:xfrm>
            <a:off x="381000" y="304800"/>
            <a:ext cx="9692640" cy="548640"/>
          </a:xfrm>
        </p:spPr>
        <p:txBody>
          <a:bodyPr>
            <a:normAutofit fontScale="90000"/>
          </a:bodyPr>
          <a:lstStyle/>
          <a:p>
            <a:r>
              <a:rPr lang="en-US" dirty="0"/>
              <a:t>Announcements and Case Study </a:t>
            </a:r>
          </a:p>
        </p:txBody>
      </p:sp>
      <p:sp>
        <p:nvSpPr>
          <p:cNvPr id="3" name="Content Placeholder 2">
            <a:extLst>
              <a:ext uri="{FF2B5EF4-FFF2-40B4-BE49-F238E27FC236}">
                <a16:creationId xmlns:a16="http://schemas.microsoft.com/office/drawing/2014/main" id="{5372878B-72C9-E87C-1CE9-3EBC3C8439A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E30A421-E573-0511-7089-2D5E1373878F}"/>
              </a:ext>
            </a:extLst>
          </p:cNvPr>
          <p:cNvPicPr>
            <a:picLocks noChangeAspect="1"/>
          </p:cNvPicPr>
          <p:nvPr/>
        </p:nvPicPr>
        <p:blipFill>
          <a:blip r:embed="rId3"/>
          <a:stretch>
            <a:fillRect/>
          </a:stretch>
        </p:blipFill>
        <p:spPr>
          <a:xfrm>
            <a:off x="381000" y="814602"/>
            <a:ext cx="10535624" cy="5961961"/>
          </a:xfrm>
          <a:prstGeom prst="rect">
            <a:avLst/>
          </a:prstGeom>
        </p:spPr>
      </p:pic>
    </p:spTree>
    <p:extLst>
      <p:ext uri="{BB962C8B-B14F-4D97-AF65-F5344CB8AC3E}">
        <p14:creationId xmlns:p14="http://schemas.microsoft.com/office/powerpoint/2010/main" val="2960288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Goodness of Fit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0"/>
                <a:ext cx="10363200" cy="5486399"/>
              </a:xfrm>
            </p:spPr>
            <p:txBody>
              <a:bodyPr>
                <a:noAutofit/>
              </a:bodyPr>
              <a:lstStyle/>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There are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two separate things </a:t>
                </a:r>
                <a:r>
                  <a:rPr lang="en-US" sz="2400" dirty="0">
                    <a:solidFill>
                      <a:schemeClr val="tx1">
                        <a:lumMod val="75000"/>
                        <a:lumOff val="25000"/>
                      </a:schemeClr>
                    </a:solidFill>
                    <a:ea typeface="Open Sans" panose="020B0606030504020204" pitchFamily="34" charset="0"/>
                    <a:cs typeface="Times New Roman" panose="02020603050405020304" pitchFamily="18" charset="0"/>
                  </a:rPr>
                  <a:t>we care about when we run a regression: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fitting the data?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capturing a causal parameter we care about?</a:t>
                </a:r>
              </a:p>
              <a:p>
                <a:pPr marL="274320" lvl="1"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To check on 1, we use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goodness of fit measures: </a:t>
                </a:r>
                <a:endParaRPr lang="en-US" sz="2400" dirty="0">
                  <a:solidFill>
                    <a:schemeClr val="tx1">
                      <a:lumMod val="75000"/>
                      <a:lumOff val="25000"/>
                    </a:schemeClr>
                  </a:solidFill>
                  <a:ea typeface="Open Sans" panose="020B0606030504020204" pitchFamily="34" charset="0"/>
                  <a:cs typeface="Times New Roman" panose="02020603050405020304" pitchFamily="18" charset="0"/>
                </a:endParaRPr>
              </a:p>
              <a:p>
                <a:pPr lvl="1">
                  <a:lnSpc>
                    <a:spcPct val="120000"/>
                  </a:lnSpc>
                </a:pPr>
                <a:r>
                  <a:rPr lang="en-US" sz="2400" dirty="0">
                    <a:solidFill>
                      <a:schemeClr val="accent3">
                        <a:lumMod val="75000"/>
                      </a:schemeClr>
                    </a:solidFill>
                    <a:ea typeface="Open Sans" panose="020B0606030504020204" pitchFamily="34" charset="0"/>
                    <a:cs typeface="Times New Roman" panose="02020603050405020304" pitchFamily="18" charset="0"/>
                  </a:rPr>
                  <a:t>SSR (Sum of Squared Residuals) </a:t>
                </a:r>
                <a:endParaRPr lang="en-US" sz="2400" b="0" i="1" dirty="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endParaRPr>
              </a:p>
              <a:p>
                <a:pPr marL="274320" lvl="1" indent="0">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𝑆𝑆𝑅</m:t>
                      </m:r>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nary>
                        <m:nary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naryPr>
                        <m:sub>
                          <m:d>
                            <m:dPr>
                              <m:begChr m:val="{"/>
                              <m:end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d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e>
                          </m:d>
                        </m:sub>
                        <m:sup>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𝑛</m:t>
                          </m:r>
                        </m:sup>
                        <m:e>
                          <m:sSup>
                            <m:sSup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pPr>
                            <m:e>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𝑢</m:t>
                                      </m:r>
                                    </m:e>
                                  </m:acc>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e>
                            <m:sup>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2</m:t>
                              </m:r>
                            </m:sup>
                          </m:sSup>
                        </m:e>
                      </m:nary>
                    </m:oMath>
                  </m:oMathPara>
                </a14:m>
                <a:endParaRPr lang="en-US" sz="2400" dirty="0">
                  <a:solidFill>
                    <a:schemeClr val="tx1">
                      <a:lumMod val="75000"/>
                      <a:lumOff val="25000"/>
                    </a:schemeClr>
                  </a:solidFill>
                  <a:ea typeface="Open Sans" panose="020B060603050402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0"/>
                <a:ext cx="10363200" cy="5486399"/>
              </a:xfrm>
              <a:blipFill>
                <a:blip r:embed="rId3"/>
                <a:stretch>
                  <a:fillRect l="-882"/>
                </a:stretch>
              </a:blipFill>
            </p:spPr>
            <p:txBody>
              <a:bodyPr/>
              <a:lstStyle/>
              <a:p>
                <a:r>
                  <a:rPr lang="en-US">
                    <a:noFill/>
                  </a:rPr>
                  <a:t> </a:t>
                </a:r>
              </a:p>
            </p:txBody>
          </p:sp>
        </mc:Fallback>
      </mc:AlternateContent>
    </p:spTree>
    <p:extLst>
      <p:ext uri="{BB962C8B-B14F-4D97-AF65-F5344CB8AC3E}">
        <p14:creationId xmlns:p14="http://schemas.microsoft.com/office/powerpoint/2010/main" val="20831751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Goodness of Fit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0"/>
                <a:ext cx="10363200" cy="5486399"/>
              </a:xfrm>
            </p:spPr>
            <p:txBody>
              <a:bodyPr>
                <a:noAutofit/>
              </a:bodyPr>
              <a:lstStyle/>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There are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two separate things </a:t>
                </a:r>
                <a:r>
                  <a:rPr lang="en-US" sz="2400" dirty="0">
                    <a:solidFill>
                      <a:schemeClr val="tx1">
                        <a:lumMod val="75000"/>
                        <a:lumOff val="25000"/>
                      </a:schemeClr>
                    </a:solidFill>
                    <a:ea typeface="Open Sans" panose="020B0606030504020204" pitchFamily="34" charset="0"/>
                    <a:cs typeface="Times New Roman" panose="02020603050405020304" pitchFamily="18" charset="0"/>
                  </a:rPr>
                  <a:t>we care about when we run a regression: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fitting the data?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capturing a causal parameter we care about?</a:t>
                </a:r>
              </a:p>
              <a:p>
                <a:pPr marL="274320" lvl="1"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To check on 1, we use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goodness of fit measures: </a:t>
                </a:r>
              </a:p>
              <a:p>
                <a:pPr lvl="1">
                  <a:lnSpc>
                    <a:spcPct val="120000"/>
                  </a:lnSpc>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Then, we define the </a:t>
                </a:r>
                <a:r>
                  <a:rPr lang="en-US" sz="2400" b="1" dirty="0">
                    <a:solidFill>
                      <a:schemeClr val="accent2">
                        <a:lumMod val="75000"/>
                      </a:schemeClr>
                    </a:solidFill>
                    <a:ea typeface="Open Sans" panose="020B0606030504020204" pitchFamily="34" charset="0"/>
                    <a:cs typeface="Times New Roman" panose="02020603050405020304" pitchFamily="18" charset="0"/>
                  </a:rPr>
                  <a:t>fraction of SST explained by our regression</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 </a:t>
                </a:r>
              </a:p>
              <a:p>
                <a:pPr marL="274320" lvl="1" indent="0">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p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𝑅</m:t>
                          </m:r>
                        </m:e>
                        <m:sup>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2</m:t>
                          </m:r>
                        </m:sup>
                      </m:sSup>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f>
                        <m:f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fPr>
                        <m:num>
                          <m:r>
                            <a:rPr lang="en-US" sz="2400" b="0" i="1" smtClean="0">
                              <a:solidFill>
                                <a:schemeClr val="accent5">
                                  <a:lumMod val="75000"/>
                                </a:schemeClr>
                              </a:solidFill>
                              <a:latin typeface="Cambria Math" panose="02040503050406030204" pitchFamily="18" charset="0"/>
                              <a:ea typeface="Open Sans" panose="020B0606030504020204" pitchFamily="34" charset="0"/>
                              <a:cs typeface="Times New Roman" panose="02020603050405020304" pitchFamily="18" charset="0"/>
                            </a:rPr>
                            <m:t>𝑆𝑆𝐸</m:t>
                          </m:r>
                        </m:num>
                        <m:den>
                          <m:r>
                            <a:rPr lang="en-US" sz="24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𝑆𝑆𝑇</m:t>
                          </m:r>
                        </m:den>
                      </m:f>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f>
                        <m:f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fPr>
                        <m:num>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𝑆𝑆𝑅</m:t>
                          </m:r>
                        </m:num>
                        <m:den>
                          <m:r>
                            <a:rPr lang="en-US" sz="24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𝑆𝑆𝑇</m:t>
                          </m:r>
                        </m:den>
                      </m:f>
                    </m:oMath>
                  </m:oMathPara>
                </a14:m>
                <a:endParaRPr lang="en-US" sz="2400" dirty="0">
                  <a:solidFill>
                    <a:schemeClr val="tx1">
                      <a:lumMod val="75000"/>
                      <a:lumOff val="25000"/>
                    </a:schemeClr>
                  </a:solidFill>
                  <a:ea typeface="Open Sans" panose="020B060603050402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0"/>
                <a:ext cx="10363200" cy="5486399"/>
              </a:xfrm>
              <a:blipFill>
                <a:blip r:embed="rId2"/>
                <a:stretch>
                  <a:fillRect l="-882"/>
                </a:stretch>
              </a:blipFill>
            </p:spPr>
            <p:txBody>
              <a:bodyPr/>
              <a:lstStyle/>
              <a:p>
                <a:r>
                  <a:rPr lang="en-US">
                    <a:noFill/>
                  </a:rPr>
                  <a:t> </a:t>
                </a:r>
              </a:p>
            </p:txBody>
          </p:sp>
        </mc:Fallback>
      </mc:AlternateContent>
      <p:pic>
        <p:nvPicPr>
          <p:cNvPr id="1026" name="Picture 2" descr="RStudio - RStudio">
            <a:extLst>
              <a:ext uri="{FF2B5EF4-FFF2-40B4-BE49-F238E27FC236}">
                <a16:creationId xmlns:a16="http://schemas.microsoft.com/office/drawing/2014/main" id="{9AF5D326-B853-4CCC-9480-C3ABE27092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1200"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7946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Goodness of Fit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0"/>
                <a:ext cx="10363200" cy="5486399"/>
              </a:xfrm>
            </p:spPr>
            <p:txBody>
              <a:bodyPr>
                <a:noAutofit/>
              </a:bodyPr>
              <a:lstStyle/>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There are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two separate things </a:t>
                </a:r>
                <a:r>
                  <a:rPr lang="en-US" sz="2400" dirty="0">
                    <a:solidFill>
                      <a:schemeClr val="tx1">
                        <a:lumMod val="75000"/>
                        <a:lumOff val="25000"/>
                      </a:schemeClr>
                    </a:solidFill>
                    <a:ea typeface="Open Sans" panose="020B0606030504020204" pitchFamily="34" charset="0"/>
                    <a:cs typeface="Times New Roman" panose="02020603050405020304" pitchFamily="18" charset="0"/>
                  </a:rPr>
                  <a:t>we care about when we run a regression: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fitting the data?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capturing a causal parameter we care about?</a:t>
                </a:r>
              </a:p>
              <a:p>
                <a:pPr marL="274320" lvl="1" indent="0">
                  <a:lnSpc>
                    <a:spcPct val="120000"/>
                  </a:lnSpc>
                  <a:buNone/>
                </a:pPr>
                <a:r>
                  <a:rPr lang="en-US" sz="2400" b="1" dirty="0">
                    <a:solidFill>
                      <a:schemeClr val="accent2">
                        <a:lumMod val="75000"/>
                      </a:schemeClr>
                    </a:solidFill>
                    <a:ea typeface="Open Sans" panose="020B0606030504020204" pitchFamily="34" charset="0"/>
                    <a:cs typeface="Times New Roman" panose="02020603050405020304" pitchFamily="18" charset="0"/>
                  </a:rPr>
                  <a:t>Some notes on </a:t>
                </a:r>
                <a14:m>
                  <m:oMath xmlns:m="http://schemas.openxmlformats.org/officeDocument/2006/math">
                    <m:sSup>
                      <m:sSupPr>
                        <m:ctrlPr>
                          <a:rPr lang="en-US" sz="24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𝑹</m:t>
                        </m:r>
                      </m:e>
                      <m:sup>
                        <m:r>
                          <a:rPr lang="en-US" sz="24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𝟐</m:t>
                        </m:r>
                      </m:sup>
                    </m:sSup>
                  </m:oMath>
                </a14:m>
                <a:r>
                  <a:rPr lang="en-US" sz="2400" b="1" dirty="0">
                    <a:solidFill>
                      <a:schemeClr val="accent2">
                        <a:lumMod val="75000"/>
                      </a:schemeClr>
                    </a:solidFill>
                    <a:ea typeface="Open Sans" panose="020B0606030504020204" pitchFamily="34" charset="0"/>
                    <a:cs typeface="Times New Roman" panose="02020603050405020304" pitchFamily="18" charset="0"/>
                  </a:rPr>
                  <a:t>:</a:t>
                </a:r>
                <a:endParaRPr lang="en-US" sz="2400" b="1" dirty="0">
                  <a:solidFill>
                    <a:schemeClr val="tx1">
                      <a:lumMod val="75000"/>
                      <a:lumOff val="25000"/>
                    </a:schemeClr>
                  </a:solidFill>
                  <a:ea typeface="Open Sans" panose="020B0606030504020204" pitchFamily="34" charset="0"/>
                  <a:cs typeface="Times New Roman" panose="02020603050405020304" pitchFamily="18" charset="0"/>
                </a:endParaRPr>
              </a:p>
              <a:p>
                <a:pPr lvl="1">
                  <a:lnSpc>
                    <a:spcPct val="120000"/>
                  </a:lnSpc>
                </a:pPr>
                <a:r>
                  <a:rPr lang="en-US" sz="2400" dirty="0">
                    <a:solidFill>
                      <a:schemeClr val="tx1">
                        <a:lumMod val="75000"/>
                        <a:lumOff val="25000"/>
                      </a:schemeClr>
                    </a:solidFill>
                    <a:ea typeface="Open Sans" panose="020B0606030504020204" pitchFamily="34" charset="0"/>
                    <a:cs typeface="Times New Roman" panose="02020603050405020304" pitchFamily="18" charset="0"/>
                  </a:rPr>
                  <a:t>Always ranges between 0 and 1 (0 = no relationship; 1 = perfect line)</a:t>
                </a:r>
              </a:p>
              <a:p>
                <a:pPr lvl="1">
                  <a:lnSpc>
                    <a:spcPct val="120000"/>
                  </a:lnSpc>
                </a:pPr>
                <a:r>
                  <a:rPr lang="en-US" sz="2400" dirty="0">
                    <a:solidFill>
                      <a:schemeClr val="tx1">
                        <a:lumMod val="75000"/>
                        <a:lumOff val="25000"/>
                      </a:schemeClr>
                    </a:solidFill>
                    <a:ea typeface="Open Sans" panose="020B0606030504020204" pitchFamily="34" charset="0"/>
                    <a:cs typeface="Times New Roman" panose="02020603050405020304" pitchFamily="18" charset="0"/>
                  </a:rPr>
                  <a:t>Related to the correlation between </a:t>
                </a:r>
                <a14:m>
                  <m:oMath xmlns:m="http://schemas.openxmlformats.org/officeDocument/2006/math">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oMath>
                </a14:m>
                <a:r>
                  <a:rPr lang="en-US" sz="2400" dirty="0">
                    <a:solidFill>
                      <a:schemeClr val="tx1">
                        <a:lumMod val="75000"/>
                        <a:lumOff val="25000"/>
                      </a:schemeClr>
                    </a:solidFill>
                    <a:ea typeface="Open Sans" panose="020B0606030504020204" pitchFamily="34" charset="0"/>
                    <a:cs typeface="Times New Roman" panose="02020603050405020304" pitchFamily="18" charset="0"/>
                  </a:rPr>
                  <a:t> and </a:t>
                </a:r>
                <a14:m>
                  <m:oMath xmlns:m="http://schemas.openxmlformats.org/officeDocument/2006/math">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oMath>
                </a14:m>
                <a:r>
                  <a:rPr lang="en-US" sz="2400" dirty="0">
                    <a:solidFill>
                      <a:schemeClr val="tx1">
                        <a:lumMod val="75000"/>
                        <a:lumOff val="25000"/>
                      </a:schemeClr>
                    </a:solidFill>
                    <a:ea typeface="Open Sans" panose="020B0606030504020204" pitchFamily="34" charset="0"/>
                    <a:cs typeface="Times New Roman" panose="02020603050405020304" pitchFamily="18" charset="0"/>
                  </a:rPr>
                  <a:t> – hence, </a:t>
                </a:r>
                <a:r>
                  <a:rPr lang="en-US" sz="2400" i="1" dirty="0">
                    <a:solidFill>
                      <a:schemeClr val="tx1">
                        <a:lumMod val="75000"/>
                        <a:lumOff val="25000"/>
                      </a:schemeClr>
                    </a:solidFill>
                    <a:ea typeface="Open Sans" panose="020B0606030504020204" pitchFamily="34" charset="0"/>
                    <a:cs typeface="Times New Roman" panose="02020603050405020304" pitchFamily="18" charset="0"/>
                  </a:rPr>
                  <a:t>not </a:t>
                </a:r>
                <a:r>
                  <a:rPr lang="en-US" sz="2400" dirty="0">
                    <a:solidFill>
                      <a:schemeClr val="tx1">
                        <a:lumMod val="75000"/>
                        <a:lumOff val="25000"/>
                      </a:schemeClr>
                    </a:solidFill>
                    <a:ea typeface="Open Sans" panose="020B0606030504020204" pitchFamily="34" charset="0"/>
                    <a:cs typeface="Times New Roman" panose="02020603050405020304" pitchFamily="18" charset="0"/>
                  </a:rPr>
                  <a:t>indicative of causality!</a:t>
                </a:r>
              </a:p>
              <a:p>
                <a:pPr lvl="1">
                  <a:lnSpc>
                    <a:spcPct val="120000"/>
                  </a:lnSpc>
                </a:pPr>
                <a:r>
                  <a:rPr lang="en-US" sz="2400" dirty="0">
                    <a:solidFill>
                      <a:schemeClr val="tx1">
                        <a:lumMod val="75000"/>
                        <a:lumOff val="25000"/>
                      </a:schemeClr>
                    </a:solidFill>
                    <a:ea typeface="Open Sans" panose="020B0606030504020204" pitchFamily="34" charset="0"/>
                    <a:cs typeface="Times New Roman" panose="02020603050405020304" pitchFamily="18" charset="0"/>
                  </a:rPr>
                  <a:t>Even low </a:t>
                </a:r>
                <a14:m>
                  <m:oMath xmlns:m="http://schemas.openxmlformats.org/officeDocument/2006/math">
                    <m:sSup>
                      <m:sSup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p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𝑅</m:t>
                        </m:r>
                      </m:e>
                      <m:sup>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2</m:t>
                        </m:r>
                      </m:sup>
                    </m:sSup>
                  </m:oMath>
                </a14:m>
                <a:r>
                  <a:rPr lang="en-US" sz="2400" dirty="0">
                    <a:solidFill>
                      <a:schemeClr val="tx1">
                        <a:lumMod val="75000"/>
                        <a:lumOff val="25000"/>
                      </a:schemeClr>
                    </a:solidFill>
                    <a:ea typeface="Open Sans" panose="020B0606030504020204" pitchFamily="34" charset="0"/>
                    <a:cs typeface="Times New Roman" panose="02020603050405020304" pitchFamily="18" charset="0"/>
                  </a:rPr>
                  <a:t> models can have strong causal interpretations – be clear on what your research goal is!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0"/>
                <a:ext cx="10363200" cy="5486399"/>
              </a:xfrm>
              <a:blipFill>
                <a:blip r:embed="rId3"/>
                <a:stretch>
                  <a:fillRect l="-882"/>
                </a:stretch>
              </a:blipFill>
            </p:spPr>
            <p:txBody>
              <a:bodyPr/>
              <a:lstStyle/>
              <a:p>
                <a:r>
                  <a:rPr lang="en-US">
                    <a:noFill/>
                  </a:rPr>
                  <a:t> </a:t>
                </a:r>
              </a:p>
            </p:txBody>
          </p:sp>
        </mc:Fallback>
      </mc:AlternateContent>
    </p:spTree>
    <p:extLst>
      <p:ext uri="{BB962C8B-B14F-4D97-AF65-F5344CB8AC3E}">
        <p14:creationId xmlns:p14="http://schemas.microsoft.com/office/powerpoint/2010/main" val="11038182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59A64B-5C9A-4A9B-BA45-ADECED2E51D9}"/>
              </a:ext>
            </a:extLst>
          </p:cNvPr>
          <p:cNvSpPr>
            <a:spLocks noGrp="1"/>
          </p:cNvSpPr>
          <p:nvPr>
            <p:ph type="ctrTitle"/>
          </p:nvPr>
        </p:nvSpPr>
        <p:spPr/>
        <p:txBody>
          <a:bodyPr/>
          <a:lstStyle/>
          <a:p>
            <a:r>
              <a:rPr lang="en-US" dirty="0"/>
              <a:t>Multivariate Regression</a:t>
            </a:r>
          </a:p>
        </p:txBody>
      </p:sp>
      <p:sp>
        <p:nvSpPr>
          <p:cNvPr id="5" name="Subtitle 4">
            <a:extLst>
              <a:ext uri="{FF2B5EF4-FFF2-40B4-BE49-F238E27FC236}">
                <a16:creationId xmlns:a16="http://schemas.microsoft.com/office/drawing/2014/main" id="{D52D9252-3DD8-4D35-8070-32332FBE25E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9222827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686800" cy="624840"/>
          </a:xfrm>
        </p:spPr>
        <p:txBody>
          <a:bodyPr>
            <a:normAutofit fontScale="90000"/>
          </a:bodyPr>
          <a:lstStyle/>
          <a:p>
            <a:r>
              <a:rPr lang="en-US" dirty="0">
                <a:cs typeface="Times New Roman" panose="02020603050405020304" pitchFamily="18" charset="0"/>
              </a:rPr>
              <a:t>Population Model: Multiple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is the dependent variable (outcome)</a:t>
                </a:r>
              </a:p>
              <a:p>
                <a:r>
                  <a:rPr lang="en-US" sz="2400" b="0" dirty="0">
                    <a:cs typeface="Times New Roman" panose="02020603050405020304" pitchFamily="18" charset="0"/>
                  </a:rPr>
                  <a:t>Each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(and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is a different independent variable:</a:t>
                </a:r>
              </a:p>
              <a:p>
                <a:pPr lvl="1"/>
                <a:r>
                  <a:rPr lang="en-US" sz="2400" dirty="0">
                    <a:cs typeface="Times New Roman" panose="02020603050405020304" pitchFamily="18" charset="0"/>
                  </a:rPr>
                  <a:t>Treatment status</a:t>
                </a:r>
              </a:p>
              <a:p>
                <a:pPr lvl="1"/>
                <a:r>
                  <a:rPr lang="en-US" sz="2400" dirty="0">
                    <a:cs typeface="Times New Roman" panose="02020603050405020304" pitchFamily="18" charset="0"/>
                  </a:rPr>
                  <a:t>Demographics (race, income, education, location, etc.)</a:t>
                </a:r>
              </a:p>
              <a:p>
                <a:r>
                  <a:rPr lang="en-US" sz="2400" b="1" dirty="0">
                    <a:cs typeface="Times New Roman" panose="02020603050405020304" pitchFamily="18" charset="0"/>
                  </a:rPr>
                  <a:t>Why would we want to include multiple variables in a regression?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454"/>
                </a:stretch>
              </a:blipFill>
            </p:spPr>
            <p:txBody>
              <a:bodyPr/>
              <a:lstStyle/>
              <a:p>
                <a:r>
                  <a:rPr lang="en-US">
                    <a:noFill/>
                  </a:rPr>
                  <a:t> </a:t>
                </a:r>
              </a:p>
            </p:txBody>
          </p:sp>
        </mc:Fallback>
      </mc:AlternateContent>
    </p:spTree>
    <p:extLst>
      <p:ext uri="{BB962C8B-B14F-4D97-AF65-F5344CB8AC3E}">
        <p14:creationId xmlns:p14="http://schemas.microsoft.com/office/powerpoint/2010/main" val="12379624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015390" cy="624840"/>
          </a:xfrm>
        </p:spPr>
        <p:txBody>
          <a:bodyPr>
            <a:normAutofit fontScale="90000"/>
          </a:bodyPr>
          <a:lstStyle/>
          <a:p>
            <a:r>
              <a:rPr lang="en-US" dirty="0">
                <a:cs typeface="Times New Roman" panose="02020603050405020304" pitchFamily="18" charset="0"/>
              </a:rPr>
              <a:t>Population Model: Multiple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is the dependent variable (outcome)</a:t>
                </a:r>
              </a:p>
              <a:p>
                <a:r>
                  <a:rPr lang="en-US" sz="2400" b="0" dirty="0">
                    <a:cs typeface="Times New Roman" panose="02020603050405020304" pitchFamily="18" charset="0"/>
                  </a:rPr>
                  <a:t>Each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(and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is a different independent variable:</a:t>
                </a:r>
              </a:p>
              <a:p>
                <a:pPr lvl="1"/>
                <a:r>
                  <a:rPr lang="en-US" sz="2400" dirty="0">
                    <a:cs typeface="Times New Roman" panose="02020603050405020304" pitchFamily="18" charset="0"/>
                  </a:rPr>
                  <a:t>Treatment status</a:t>
                </a:r>
              </a:p>
              <a:p>
                <a:pPr lvl="1"/>
                <a:r>
                  <a:rPr lang="en-US" sz="2400" dirty="0">
                    <a:cs typeface="Times New Roman" panose="02020603050405020304" pitchFamily="18" charset="0"/>
                  </a:rPr>
                  <a:t>Demographics (race, income, education, location, etc.)</a:t>
                </a:r>
              </a:p>
              <a:p>
                <a:r>
                  <a:rPr lang="en-US" sz="2400" b="1" dirty="0">
                    <a:cs typeface="Times New Roman" panose="02020603050405020304" pitchFamily="18" charset="0"/>
                  </a:rPr>
                  <a:t>Why would we want to include multiple variables in a regression?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2"/>
                <a:stretch>
                  <a:fillRect l="-4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BAE6176E-5764-4135-B5C7-BC9368081B4F}"/>
                  </a:ext>
                </a:extLst>
              </p:cNvPr>
              <p:cNvSpPr/>
              <p:nvPr/>
            </p:nvSpPr>
            <p:spPr>
              <a:xfrm>
                <a:off x="5636199" y="5048246"/>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𝑋</m:t>
                      </m:r>
                    </m:oMath>
                  </m:oMathPara>
                </a14:m>
                <a:endParaRPr lang="en-US" sz="2200" dirty="0">
                  <a:latin typeface="Times New Roman" panose="02020603050405020304" pitchFamily="18" charset="0"/>
                </a:endParaRPr>
              </a:p>
            </p:txBody>
          </p:sp>
        </mc:Choice>
        <mc:Fallback xmlns="">
          <p:sp>
            <p:nvSpPr>
              <p:cNvPr id="5" name="Oval 4">
                <a:extLst>
                  <a:ext uri="{FF2B5EF4-FFF2-40B4-BE49-F238E27FC236}">
                    <a16:creationId xmlns:a16="http://schemas.microsoft.com/office/drawing/2014/main" id="{BAE6176E-5764-4135-B5C7-BC9368081B4F}"/>
                  </a:ext>
                </a:extLst>
              </p:cNvPr>
              <p:cNvSpPr>
                <a:spLocks noRot="1" noChangeAspect="1" noMove="1" noResize="1" noEditPoints="1" noAdjustHandles="1" noChangeArrowheads="1" noChangeShapeType="1" noTextEdit="1"/>
              </p:cNvSpPr>
              <p:nvPr/>
            </p:nvSpPr>
            <p:spPr>
              <a:xfrm>
                <a:off x="5636199" y="5048246"/>
                <a:ext cx="731520" cy="731520"/>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E9211E50-A55D-48A9-AB2A-66D81BD98534}"/>
                  </a:ext>
                </a:extLst>
              </p:cNvPr>
              <p:cNvSpPr/>
              <p:nvPr/>
            </p:nvSpPr>
            <p:spPr>
              <a:xfrm>
                <a:off x="6990238" y="4152899"/>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𝑌</m:t>
                      </m:r>
                    </m:oMath>
                  </m:oMathPara>
                </a14:m>
                <a:endParaRPr lang="en-US" sz="2200" dirty="0">
                  <a:latin typeface="Times New Roman" panose="02020603050405020304" pitchFamily="18" charset="0"/>
                </a:endParaRPr>
              </a:p>
            </p:txBody>
          </p:sp>
        </mc:Choice>
        <mc:Fallback xmlns="">
          <p:sp>
            <p:nvSpPr>
              <p:cNvPr id="7" name="Oval 6">
                <a:extLst>
                  <a:ext uri="{FF2B5EF4-FFF2-40B4-BE49-F238E27FC236}">
                    <a16:creationId xmlns:a16="http://schemas.microsoft.com/office/drawing/2014/main" id="{E9211E50-A55D-48A9-AB2A-66D81BD98534}"/>
                  </a:ext>
                </a:extLst>
              </p:cNvPr>
              <p:cNvSpPr>
                <a:spLocks noRot="1" noChangeAspect="1" noMove="1" noResize="1" noEditPoints="1" noAdjustHandles="1" noChangeArrowheads="1" noChangeShapeType="1" noTextEdit="1"/>
              </p:cNvSpPr>
              <p:nvPr/>
            </p:nvSpPr>
            <p:spPr>
              <a:xfrm>
                <a:off x="6990238" y="4152899"/>
                <a:ext cx="731520" cy="731520"/>
              </a:xfrm>
              <a:prstGeom prst="ellipse">
                <a:avLst/>
              </a:prstGeom>
              <a:blipFill>
                <a:blip r:embed="rId4"/>
                <a:stretch>
                  <a:fillRect/>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C15A19C7-80CF-4B6D-9827-1B464893C169}"/>
              </a:ext>
            </a:extLst>
          </p:cNvPr>
          <p:cNvCxnSpPr>
            <a:cxnSpLocks/>
            <a:stCxn id="11" idx="6"/>
            <a:endCxn id="7" idx="2"/>
          </p:cNvCxnSpPr>
          <p:nvPr/>
        </p:nvCxnSpPr>
        <p:spPr>
          <a:xfrm>
            <a:off x="4941570" y="4518659"/>
            <a:ext cx="2048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7D88B62-7FBC-47BB-99A2-B20ED1CD5085}"/>
              </a:ext>
            </a:extLst>
          </p:cNvPr>
          <p:cNvCxnSpPr>
            <a:cxnSpLocks/>
            <a:stCxn id="5" idx="6"/>
            <a:endCxn id="7" idx="3"/>
          </p:cNvCxnSpPr>
          <p:nvPr/>
        </p:nvCxnSpPr>
        <p:spPr>
          <a:xfrm flipV="1">
            <a:off x="6367719" y="4777290"/>
            <a:ext cx="729648" cy="636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A3905113-4B7C-494E-BDC8-CF39108CF4F7}"/>
                  </a:ext>
                </a:extLst>
              </p:cNvPr>
              <p:cNvSpPr/>
              <p:nvPr/>
            </p:nvSpPr>
            <p:spPr>
              <a:xfrm>
                <a:off x="4210050" y="4152899"/>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𝐷</m:t>
                      </m:r>
                    </m:oMath>
                  </m:oMathPara>
                </a14:m>
                <a:endParaRPr lang="en-US" sz="2200" dirty="0">
                  <a:latin typeface="Times New Roman" panose="02020603050405020304" pitchFamily="18" charset="0"/>
                </a:endParaRPr>
              </a:p>
            </p:txBody>
          </p:sp>
        </mc:Choice>
        <mc:Fallback xmlns="">
          <p:sp>
            <p:nvSpPr>
              <p:cNvPr id="11" name="Oval 10">
                <a:extLst>
                  <a:ext uri="{FF2B5EF4-FFF2-40B4-BE49-F238E27FC236}">
                    <a16:creationId xmlns:a16="http://schemas.microsoft.com/office/drawing/2014/main" id="{A3905113-4B7C-494E-BDC8-CF39108CF4F7}"/>
                  </a:ext>
                </a:extLst>
              </p:cNvPr>
              <p:cNvSpPr>
                <a:spLocks noRot="1" noChangeAspect="1" noMove="1" noResize="1" noEditPoints="1" noAdjustHandles="1" noChangeArrowheads="1" noChangeShapeType="1" noTextEdit="1"/>
              </p:cNvSpPr>
              <p:nvPr/>
            </p:nvSpPr>
            <p:spPr>
              <a:xfrm>
                <a:off x="4210050" y="4152899"/>
                <a:ext cx="731520" cy="731520"/>
              </a:xfrm>
              <a:prstGeom prst="ellipse">
                <a:avLst/>
              </a:prstGeom>
              <a:blipFill>
                <a:blip r:embed="rId5"/>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22474E45-C125-4BB8-B36F-CEC89114A63B}"/>
              </a:ext>
            </a:extLst>
          </p:cNvPr>
          <p:cNvCxnSpPr>
            <a:cxnSpLocks/>
            <a:stCxn id="5" idx="2"/>
            <a:endCxn id="11" idx="5"/>
          </p:cNvCxnSpPr>
          <p:nvPr/>
        </p:nvCxnSpPr>
        <p:spPr>
          <a:xfrm flipH="1" flipV="1">
            <a:off x="4834441" y="4777290"/>
            <a:ext cx="801758" cy="636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27AA992-32C0-44D9-A401-6C7DACD45941}"/>
                  </a:ext>
                </a:extLst>
              </p:cNvPr>
              <p:cNvSpPr txBox="1"/>
              <p:nvPr/>
            </p:nvSpPr>
            <p:spPr>
              <a:xfrm>
                <a:off x="520020" y="4038600"/>
                <a:ext cx="3429000" cy="1323439"/>
              </a:xfrm>
              <a:prstGeom prst="rect">
                <a:avLst/>
              </a:prstGeom>
              <a:noFill/>
              <a:ln w="38100">
                <a:solidFill>
                  <a:schemeClr val="accent5">
                    <a:lumMod val="75000"/>
                  </a:schemeClr>
                </a:solidFill>
              </a:ln>
            </p:spPr>
            <p:txBody>
              <a:bodyPr wrap="square" rtlCol="0">
                <a:spAutoFit/>
              </a:bodyPr>
              <a:lstStyle/>
              <a:p>
                <a:r>
                  <a:rPr lang="en-US" sz="2000" dirty="0"/>
                  <a:t>Y: </a:t>
                </a:r>
                <a:r>
                  <a:rPr lang="en-US" sz="2000" b="1" dirty="0">
                    <a:solidFill>
                      <a:schemeClr val="accent2">
                        <a:lumMod val="75000"/>
                      </a:schemeClr>
                    </a:solidFill>
                  </a:rPr>
                  <a:t>Hospitalization Rate</a:t>
                </a:r>
                <a:endParaRPr lang="en-US" sz="2000" dirty="0">
                  <a:solidFill>
                    <a:schemeClr val="accent2">
                      <a:lumMod val="75000"/>
                    </a:schemeClr>
                  </a:solidFill>
                </a:endParaRPr>
              </a:p>
              <a:p>
                <a:r>
                  <a:rPr lang="en-US" sz="2000" dirty="0"/>
                  <a:t>D: </a:t>
                </a:r>
                <a:r>
                  <a:rPr lang="en-US" sz="2000" b="1" dirty="0">
                    <a:solidFill>
                      <a:schemeClr val="accent3">
                        <a:lumMod val="75000"/>
                      </a:schemeClr>
                    </a:solidFill>
                  </a:rPr>
                  <a:t>Health Behaviors</a:t>
                </a:r>
                <a:endParaRPr lang="en-US" sz="2000" dirty="0">
                  <a:solidFill>
                    <a:schemeClr val="accent3">
                      <a:lumMod val="75000"/>
                    </a:schemeClr>
                  </a:solidFill>
                </a:endParaRPr>
              </a:p>
              <a:p>
                <a:r>
                  <a:rPr lang="en-US" sz="2000" dirty="0"/>
                  <a:t>X: </a:t>
                </a:r>
                <a:r>
                  <a:rPr lang="en-US" sz="2000" b="1" dirty="0"/>
                  <a:t>Education</a:t>
                </a:r>
                <a:r>
                  <a:rPr lang="en-US" sz="2000" dirty="0"/>
                  <a:t> </a:t>
                </a:r>
              </a:p>
              <a:p>
                <a:r>
                  <a:rPr lang="en-US" sz="2000" dirty="0"/>
                  <a:t>	Affects both </a:t>
                </a:r>
                <a14:m>
                  <m:oMath xmlns:m="http://schemas.openxmlformats.org/officeDocument/2006/math">
                    <m:r>
                      <a:rPr lang="en-US" sz="2000" b="0" i="1" smtClean="0">
                        <a:latin typeface="Cambria Math" panose="02040503050406030204" pitchFamily="18" charset="0"/>
                      </a:rPr>
                      <m:t>𝐷</m:t>
                    </m:r>
                  </m:oMath>
                </a14:m>
                <a:r>
                  <a:rPr lang="en-US" sz="2000" dirty="0"/>
                  <a:t> and </a:t>
                </a:r>
                <a14:m>
                  <m:oMath xmlns:m="http://schemas.openxmlformats.org/officeDocument/2006/math">
                    <m:r>
                      <a:rPr lang="en-US" sz="2000" b="0" i="1" smtClean="0">
                        <a:latin typeface="Cambria Math" panose="02040503050406030204" pitchFamily="18" charset="0"/>
                      </a:rPr>
                      <m:t>𝑌</m:t>
                    </m:r>
                  </m:oMath>
                </a14:m>
                <a:r>
                  <a:rPr lang="en-US" sz="2000" dirty="0"/>
                  <a:t>!</a:t>
                </a:r>
              </a:p>
            </p:txBody>
          </p:sp>
        </mc:Choice>
        <mc:Fallback xmlns="">
          <p:sp>
            <p:nvSpPr>
              <p:cNvPr id="25" name="TextBox 24">
                <a:extLst>
                  <a:ext uri="{FF2B5EF4-FFF2-40B4-BE49-F238E27FC236}">
                    <a16:creationId xmlns:a16="http://schemas.microsoft.com/office/drawing/2014/main" id="{927AA992-32C0-44D9-A401-6C7DACD45941}"/>
                  </a:ext>
                </a:extLst>
              </p:cNvPr>
              <p:cNvSpPr txBox="1">
                <a:spLocks noRot="1" noChangeAspect="1" noMove="1" noResize="1" noEditPoints="1" noAdjustHandles="1" noChangeArrowheads="1" noChangeShapeType="1" noTextEdit="1"/>
              </p:cNvSpPr>
              <p:nvPr/>
            </p:nvSpPr>
            <p:spPr>
              <a:xfrm>
                <a:off x="520020" y="4038600"/>
                <a:ext cx="3429000" cy="1323439"/>
              </a:xfrm>
              <a:prstGeom prst="rect">
                <a:avLst/>
              </a:prstGeom>
              <a:blipFill>
                <a:blip r:embed="rId6"/>
                <a:stretch>
                  <a:fillRect l="-1230" t="-1345" b="-5381"/>
                </a:stretch>
              </a:blipFill>
              <a:ln w="38100">
                <a:solidFill>
                  <a:schemeClr val="accent5">
                    <a:lumMod val="7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33477105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Controlling for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r>
                  <a:rPr lang="en-US" sz="2400" dirty="0">
                    <a:cs typeface="Times New Roman" panose="02020603050405020304" pitchFamily="18" charset="0"/>
                  </a:rPr>
                  <a:t>We are curious about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oMath>
                </a14:m>
                <a:endParaRPr lang="en-US" sz="2400" b="0" dirty="0">
                  <a:cs typeface="Times New Roman" panose="02020603050405020304" pitchFamily="18" charset="0"/>
                </a:endParaRPr>
              </a:p>
              <a:p>
                <a:pPr lvl="1"/>
                <a:r>
                  <a:rPr lang="en-US" sz="2400" dirty="0">
                    <a:cs typeface="Times New Roman" panose="02020603050405020304" pitchFamily="18" charset="0"/>
                  </a:rPr>
                  <a:t>We know that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but there’s another open channel: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oMath>
                </a14:m>
                <a:endParaRPr lang="en-US" sz="2400" dirty="0">
                  <a:cs typeface="Times New Roman" panose="02020603050405020304" pitchFamily="18" charset="0"/>
                </a:endParaRPr>
              </a:p>
              <a:p>
                <a:pPr lvl="1"/>
                <a:r>
                  <a:rPr lang="en-US" sz="2400" dirty="0">
                    <a:cs typeface="Times New Roman" panose="02020603050405020304" pitchFamily="18" charset="0"/>
                  </a:rPr>
                  <a:t>To close this channel, we want to “control for” education </a:t>
                </a:r>
              </a:p>
              <a:p>
                <a:r>
                  <a:rPr lang="en-US" sz="2400" dirty="0">
                    <a:cs typeface="Times New Roman" panose="02020603050405020304" pitchFamily="18" charset="0"/>
                    <a:hlinkClick r:id="rId3"/>
                  </a:rPr>
                  <a:t>Visualizing this with a DAG</a:t>
                </a:r>
                <a:r>
                  <a:rPr lang="en-US" sz="2400" dirty="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4"/>
                <a:stretch>
                  <a:fillRect l="-454"/>
                </a:stretch>
              </a:blipFill>
            </p:spPr>
            <p:txBody>
              <a:bodyPr/>
              <a:lstStyle/>
              <a:p>
                <a:r>
                  <a:rPr lang="en-US">
                    <a:noFill/>
                  </a:rPr>
                  <a:t> </a:t>
                </a:r>
              </a:p>
            </p:txBody>
          </p:sp>
        </mc:Fallback>
      </mc:AlternateContent>
    </p:spTree>
    <p:extLst>
      <p:ext uri="{BB962C8B-B14F-4D97-AF65-F5344CB8AC3E}">
        <p14:creationId xmlns:p14="http://schemas.microsoft.com/office/powerpoint/2010/main" val="28254323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Controlling for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r>
                  <a:rPr lang="en-US" sz="2400" dirty="0">
                    <a:cs typeface="Times New Roman" panose="02020603050405020304" pitchFamily="18" charset="0"/>
                  </a:rPr>
                  <a:t>We are curious about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oMath>
                </a14:m>
                <a:endParaRPr lang="en-US" sz="2400" b="0" dirty="0">
                  <a:cs typeface="Times New Roman" panose="02020603050405020304" pitchFamily="18" charset="0"/>
                </a:endParaRPr>
              </a:p>
              <a:p>
                <a:pPr lvl="1"/>
                <a:r>
                  <a:rPr lang="en-US" sz="2400" dirty="0">
                    <a:cs typeface="Times New Roman" panose="02020603050405020304" pitchFamily="18" charset="0"/>
                  </a:rPr>
                  <a:t>We know that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but there’s another open channel: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oMath>
                </a14:m>
                <a:endParaRPr lang="en-US" sz="2400" dirty="0">
                  <a:cs typeface="Times New Roman" panose="02020603050405020304" pitchFamily="18" charset="0"/>
                </a:endParaRPr>
              </a:p>
              <a:p>
                <a:pPr lvl="1"/>
                <a:r>
                  <a:rPr lang="en-US" sz="2400" dirty="0">
                    <a:cs typeface="Times New Roman" panose="02020603050405020304" pitchFamily="18" charset="0"/>
                  </a:rPr>
                  <a:t>To close this channel, we want to “control for” education </a:t>
                </a:r>
              </a:p>
              <a:p>
                <a:r>
                  <a:rPr lang="en-US" sz="2400" dirty="0">
                    <a:cs typeface="Times New Roman" panose="02020603050405020304" pitchFamily="18" charset="0"/>
                    <a:hlinkClick r:id="rId3"/>
                  </a:rPr>
                  <a:t>Visualizing this with a DAG</a:t>
                </a:r>
                <a:r>
                  <a:rPr lang="en-US" sz="2400" dirty="0">
                    <a:cs typeface="Times New Roman" panose="02020603050405020304" pitchFamily="18" charset="0"/>
                  </a:rPr>
                  <a:t> </a:t>
                </a:r>
              </a:p>
              <a:p>
                <a:r>
                  <a:rPr lang="en-US" sz="2400" dirty="0">
                    <a:cs typeface="Times New Roman" panose="02020603050405020304" pitchFamily="18" charset="0"/>
                  </a:rPr>
                  <a:t>Controlling “partials out” conditional means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𝑌</m:t>
                        </m:r>
                      </m:e>
                      <m:e>
                        <m:r>
                          <a:rPr lang="en-US" sz="2400" b="0" i="1" smtClean="0">
                            <a:latin typeface="Cambria Math" panose="02040503050406030204" pitchFamily="18" charset="0"/>
                            <a:cs typeface="Times New Roman" panose="02020603050405020304" pitchFamily="18" charset="0"/>
                          </a:rPr>
                          <m:t>𝑋</m:t>
                        </m:r>
                      </m:e>
                    </m:d>
                    <m:r>
                      <a:rPr lang="en-US" sz="2400" b="0" i="0"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𝔼</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a:p>
                <a:pPr lvl="1"/>
                <a:r>
                  <a:rPr lang="en-US" sz="2400" b="1" dirty="0">
                    <a:cs typeface="Times New Roman" panose="02020603050405020304" pitchFamily="18" charset="0"/>
                  </a:rPr>
                  <a:t>Frisch-Waugh-Lovell (FWL) Theorem</a:t>
                </a:r>
                <a:r>
                  <a:rPr lang="en-US" sz="2400" dirty="0">
                    <a:cs typeface="Times New Roman" panose="02020603050405020304" pitchFamily="18" charset="0"/>
                  </a:rPr>
                  <a:t> </a:t>
                </a:r>
              </a:p>
              <a:p>
                <a:pPr lvl="1"/>
                <a:r>
                  <a:rPr lang="en-US" sz="2400" dirty="0">
                    <a:cs typeface="Times New Roman" panose="02020603050405020304" pitchFamily="18" charset="0"/>
                  </a:rPr>
                  <a:t>Illustration: </a:t>
                </a:r>
                <a:r>
                  <a:rPr lang="en-US" sz="2400" dirty="0">
                    <a:cs typeface="Times New Roman" panose="02020603050405020304" pitchFamily="18" charset="0"/>
                    <a:hlinkClick r:id="rId4"/>
                  </a:rPr>
                  <a:t>https://tinyurl.com/mrx32397</a:t>
                </a:r>
                <a:r>
                  <a:rPr lang="en-US" sz="2400" dirty="0">
                    <a:cs typeface="Times New Roman" panose="02020603050405020304" pitchFamily="18" charset="0"/>
                  </a:rPr>
                  <a:t>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5"/>
                <a:stretch>
                  <a:fillRect l="-454"/>
                </a:stretch>
              </a:blipFill>
            </p:spPr>
            <p:txBody>
              <a:bodyPr/>
              <a:lstStyle/>
              <a:p>
                <a:r>
                  <a:rPr lang="en-US">
                    <a:noFill/>
                  </a:rPr>
                  <a:t> </a:t>
                </a:r>
              </a:p>
            </p:txBody>
          </p:sp>
        </mc:Fallback>
      </mc:AlternateContent>
    </p:spTree>
    <p:extLst>
      <p:ext uri="{BB962C8B-B14F-4D97-AF65-F5344CB8AC3E}">
        <p14:creationId xmlns:p14="http://schemas.microsoft.com/office/powerpoint/2010/main" val="36954744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Controlling for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US" sz="2200" b="0" dirty="0">
                  <a:solidFill>
                    <a:schemeClr val="tx1"/>
                  </a:solidFill>
                  <a:latin typeface="Open Sans"/>
                  <a:ea typeface="Open Sans" panose="020B0606030504020204" pitchFamily="34" charset="0"/>
                  <a:cs typeface="Open Sans" panose="020B0606030504020204" pitchFamily="34" charset="0"/>
                </a:endParaRPr>
              </a:p>
              <a:p>
                <a:pPr marL="274320" lvl="1" indent="0">
                  <a:buNone/>
                </a:pPr>
                <a:endParaRPr lang="en-CA" sz="2200" dirty="0">
                  <a:solidFill>
                    <a:schemeClr val="tx1"/>
                  </a:solidFill>
                  <a:latin typeface="Open Sans"/>
                  <a:ea typeface="Open Sans" panose="020B0606030504020204" pitchFamily="34" charset="0"/>
                  <a:cs typeface="Open Sans" panose="020B0606030504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B6BD1FF-E838-489D-99ED-DFB0A7D792E3}"/>
              </a:ext>
            </a:extLst>
          </p:cNvPr>
          <p:cNvPicPr>
            <a:picLocks noChangeAspect="1"/>
          </p:cNvPicPr>
          <p:nvPr/>
        </p:nvPicPr>
        <p:blipFill>
          <a:blip r:embed="rId4"/>
          <a:stretch>
            <a:fillRect/>
          </a:stretch>
        </p:blipFill>
        <p:spPr>
          <a:xfrm>
            <a:off x="1611351" y="1034208"/>
            <a:ext cx="8621486" cy="5486400"/>
          </a:xfrm>
          <a:prstGeom prst="rect">
            <a:avLst/>
          </a:prstGeom>
        </p:spPr>
      </p:pic>
      <p:sp>
        <p:nvSpPr>
          <p:cNvPr id="6" name="TextBox 5">
            <a:extLst>
              <a:ext uri="{FF2B5EF4-FFF2-40B4-BE49-F238E27FC236}">
                <a16:creationId xmlns:a16="http://schemas.microsoft.com/office/drawing/2014/main" id="{5B287DF6-98FE-45C1-9145-6BE448C33C6F}"/>
              </a:ext>
            </a:extLst>
          </p:cNvPr>
          <p:cNvSpPr txBox="1"/>
          <p:nvPr/>
        </p:nvSpPr>
        <p:spPr>
          <a:xfrm>
            <a:off x="2743200" y="1034208"/>
            <a:ext cx="6477000" cy="369332"/>
          </a:xfrm>
          <a:prstGeom prst="rect">
            <a:avLst/>
          </a:prstGeom>
          <a:solidFill>
            <a:schemeClr val="bg1"/>
          </a:solidFill>
        </p:spPr>
        <p:txBody>
          <a:bodyPr wrap="square" rtlCol="0">
            <a:spAutoFit/>
          </a:bodyPr>
          <a:lstStyle/>
          <a:p>
            <a:r>
              <a:rPr lang="en-US" b="1" dirty="0">
                <a:solidFill>
                  <a:schemeClr val="accent2">
                    <a:lumMod val="75000"/>
                  </a:schemeClr>
                </a:solidFill>
              </a:rPr>
              <a:t>Hospitalizations and Health Behavior (A1C check)</a:t>
            </a:r>
          </a:p>
        </p:txBody>
      </p:sp>
      <p:sp>
        <p:nvSpPr>
          <p:cNvPr id="7" name="TextBox 6">
            <a:extLst>
              <a:ext uri="{FF2B5EF4-FFF2-40B4-BE49-F238E27FC236}">
                <a16:creationId xmlns:a16="http://schemas.microsoft.com/office/drawing/2014/main" id="{E7FB0273-0E9F-4B97-B383-F3AC6B11D4A9}"/>
              </a:ext>
            </a:extLst>
          </p:cNvPr>
          <p:cNvSpPr txBox="1"/>
          <p:nvPr/>
        </p:nvSpPr>
        <p:spPr>
          <a:xfrm>
            <a:off x="3276600" y="6223252"/>
            <a:ext cx="6477000" cy="369332"/>
          </a:xfrm>
          <a:prstGeom prst="rect">
            <a:avLst/>
          </a:prstGeom>
          <a:solidFill>
            <a:schemeClr val="bg1"/>
          </a:solidFill>
        </p:spPr>
        <p:txBody>
          <a:bodyPr wrap="square" rtlCol="0">
            <a:spAutoFit/>
          </a:bodyPr>
          <a:lstStyle/>
          <a:p>
            <a:pPr algn="ctr"/>
            <a:r>
              <a:rPr lang="en-US" b="1" dirty="0">
                <a:solidFill>
                  <a:schemeClr val="accent2">
                    <a:lumMod val="75000"/>
                  </a:schemeClr>
                </a:solidFill>
              </a:rPr>
              <a:t>Rate of A1C checks per 1,000 diabetics</a:t>
            </a:r>
          </a:p>
        </p:txBody>
      </p:sp>
      <p:sp>
        <p:nvSpPr>
          <p:cNvPr id="8" name="TextBox 7">
            <a:extLst>
              <a:ext uri="{FF2B5EF4-FFF2-40B4-BE49-F238E27FC236}">
                <a16:creationId xmlns:a16="http://schemas.microsoft.com/office/drawing/2014/main" id="{C82A9446-5F5C-4A36-9DAD-1A079BA78D77}"/>
              </a:ext>
            </a:extLst>
          </p:cNvPr>
          <p:cNvSpPr txBox="1"/>
          <p:nvPr/>
        </p:nvSpPr>
        <p:spPr>
          <a:xfrm rot="16200000">
            <a:off x="-765438" y="3737237"/>
            <a:ext cx="4920409" cy="646331"/>
          </a:xfrm>
          <a:prstGeom prst="rect">
            <a:avLst/>
          </a:prstGeom>
          <a:solidFill>
            <a:schemeClr val="bg1"/>
          </a:solidFill>
        </p:spPr>
        <p:txBody>
          <a:bodyPr wrap="square" rtlCol="0">
            <a:spAutoFit/>
          </a:bodyPr>
          <a:lstStyle/>
          <a:p>
            <a:r>
              <a:rPr lang="en-US" b="1" dirty="0">
                <a:solidFill>
                  <a:schemeClr val="accent2">
                    <a:lumMod val="75000"/>
                  </a:schemeClr>
                </a:solidFill>
              </a:rPr>
              <a:t>Total Annual Diabetes Hospitalizations,</a:t>
            </a:r>
          </a:p>
          <a:p>
            <a:pPr algn="ctr"/>
            <a:r>
              <a:rPr lang="en-US" b="1" dirty="0">
                <a:solidFill>
                  <a:schemeClr val="accent2">
                    <a:lumMod val="75000"/>
                  </a:schemeClr>
                </a:solidFill>
              </a:rPr>
              <a:t> Regional Level</a:t>
            </a:r>
          </a:p>
        </p:txBody>
      </p:sp>
    </p:spTree>
    <p:extLst>
      <p:ext uri="{BB962C8B-B14F-4D97-AF65-F5344CB8AC3E}">
        <p14:creationId xmlns:p14="http://schemas.microsoft.com/office/powerpoint/2010/main" val="38351094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Controlling for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US" sz="2200" b="0" dirty="0">
                  <a:solidFill>
                    <a:schemeClr val="tx1"/>
                  </a:solidFill>
                  <a:latin typeface="Open Sans"/>
                  <a:ea typeface="Open Sans" panose="020B0606030504020204" pitchFamily="34" charset="0"/>
                  <a:cs typeface="Open Sans" panose="020B0606030504020204" pitchFamily="34" charset="0"/>
                </a:endParaRPr>
              </a:p>
              <a:p>
                <a:pPr marL="274320" lvl="1" indent="0">
                  <a:buNone/>
                </a:pPr>
                <a:endParaRPr lang="en-CA" sz="2200" dirty="0">
                  <a:solidFill>
                    <a:schemeClr val="tx1"/>
                  </a:solidFill>
                  <a:latin typeface="Open Sans"/>
                  <a:ea typeface="Open Sans" panose="020B0606030504020204" pitchFamily="34" charset="0"/>
                  <a:cs typeface="Open Sans" panose="020B0606030504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B6BD1FF-E838-489D-99ED-DFB0A7D792E3}"/>
              </a:ext>
            </a:extLst>
          </p:cNvPr>
          <p:cNvPicPr>
            <a:picLocks noChangeAspect="1"/>
          </p:cNvPicPr>
          <p:nvPr/>
        </p:nvPicPr>
        <p:blipFill>
          <a:blip r:embed="rId3"/>
          <a:stretch>
            <a:fillRect/>
          </a:stretch>
        </p:blipFill>
        <p:spPr>
          <a:xfrm>
            <a:off x="1611351" y="1034208"/>
            <a:ext cx="8621486" cy="5486400"/>
          </a:xfrm>
          <a:prstGeom prst="rect">
            <a:avLst/>
          </a:prstGeom>
        </p:spPr>
      </p:pic>
      <p:sp>
        <p:nvSpPr>
          <p:cNvPr id="6" name="TextBox 5">
            <a:extLst>
              <a:ext uri="{FF2B5EF4-FFF2-40B4-BE49-F238E27FC236}">
                <a16:creationId xmlns:a16="http://schemas.microsoft.com/office/drawing/2014/main" id="{5B287DF6-98FE-45C1-9145-6BE448C33C6F}"/>
              </a:ext>
            </a:extLst>
          </p:cNvPr>
          <p:cNvSpPr txBox="1"/>
          <p:nvPr/>
        </p:nvSpPr>
        <p:spPr>
          <a:xfrm>
            <a:off x="2743200" y="1034208"/>
            <a:ext cx="6477000" cy="369332"/>
          </a:xfrm>
          <a:prstGeom prst="rect">
            <a:avLst/>
          </a:prstGeom>
          <a:solidFill>
            <a:schemeClr val="bg1"/>
          </a:solidFill>
        </p:spPr>
        <p:txBody>
          <a:bodyPr wrap="square" rtlCol="0">
            <a:spAutoFit/>
          </a:bodyPr>
          <a:lstStyle/>
          <a:p>
            <a:r>
              <a:rPr lang="en-US" b="1" dirty="0">
                <a:solidFill>
                  <a:schemeClr val="accent2">
                    <a:lumMod val="75000"/>
                  </a:schemeClr>
                </a:solidFill>
              </a:rPr>
              <a:t>Hospitalizations and Health Behavior (A1C check)</a:t>
            </a:r>
          </a:p>
        </p:txBody>
      </p:sp>
      <p:sp>
        <p:nvSpPr>
          <p:cNvPr id="7" name="TextBox 6">
            <a:extLst>
              <a:ext uri="{FF2B5EF4-FFF2-40B4-BE49-F238E27FC236}">
                <a16:creationId xmlns:a16="http://schemas.microsoft.com/office/drawing/2014/main" id="{E7FB0273-0E9F-4B97-B383-F3AC6B11D4A9}"/>
              </a:ext>
            </a:extLst>
          </p:cNvPr>
          <p:cNvSpPr txBox="1"/>
          <p:nvPr/>
        </p:nvSpPr>
        <p:spPr>
          <a:xfrm>
            <a:off x="3276600" y="6223252"/>
            <a:ext cx="6477000" cy="369332"/>
          </a:xfrm>
          <a:prstGeom prst="rect">
            <a:avLst/>
          </a:prstGeom>
          <a:solidFill>
            <a:schemeClr val="bg1"/>
          </a:solidFill>
        </p:spPr>
        <p:txBody>
          <a:bodyPr wrap="square" rtlCol="0">
            <a:spAutoFit/>
          </a:bodyPr>
          <a:lstStyle/>
          <a:p>
            <a:pPr algn="ctr"/>
            <a:r>
              <a:rPr lang="en-US" b="1" dirty="0">
                <a:solidFill>
                  <a:schemeClr val="accent2">
                    <a:lumMod val="75000"/>
                  </a:schemeClr>
                </a:solidFill>
              </a:rPr>
              <a:t>Rate of A1C checks per 1,000 diabetics</a:t>
            </a:r>
          </a:p>
        </p:txBody>
      </p:sp>
      <p:sp>
        <p:nvSpPr>
          <p:cNvPr id="8" name="TextBox 7">
            <a:extLst>
              <a:ext uri="{FF2B5EF4-FFF2-40B4-BE49-F238E27FC236}">
                <a16:creationId xmlns:a16="http://schemas.microsoft.com/office/drawing/2014/main" id="{C82A9446-5F5C-4A36-9DAD-1A079BA78D77}"/>
              </a:ext>
            </a:extLst>
          </p:cNvPr>
          <p:cNvSpPr txBox="1"/>
          <p:nvPr/>
        </p:nvSpPr>
        <p:spPr>
          <a:xfrm rot="16200000">
            <a:off x="-765438" y="3737237"/>
            <a:ext cx="4920409" cy="646331"/>
          </a:xfrm>
          <a:prstGeom prst="rect">
            <a:avLst/>
          </a:prstGeom>
          <a:solidFill>
            <a:schemeClr val="bg1"/>
          </a:solidFill>
        </p:spPr>
        <p:txBody>
          <a:bodyPr wrap="square" rtlCol="0">
            <a:spAutoFit/>
          </a:bodyPr>
          <a:lstStyle/>
          <a:p>
            <a:r>
              <a:rPr lang="en-US" b="1" dirty="0">
                <a:solidFill>
                  <a:schemeClr val="accent2">
                    <a:lumMod val="75000"/>
                  </a:schemeClr>
                </a:solidFill>
              </a:rPr>
              <a:t>Total Annual Diabetes Hospitalizations,</a:t>
            </a:r>
          </a:p>
          <a:p>
            <a:pPr algn="ctr"/>
            <a:r>
              <a:rPr lang="en-US" b="1" dirty="0">
                <a:solidFill>
                  <a:schemeClr val="accent2">
                    <a:lumMod val="75000"/>
                  </a:schemeClr>
                </a:solidFill>
              </a:rPr>
              <a:t> Regional Level</a:t>
            </a:r>
          </a:p>
        </p:txBody>
      </p:sp>
      <p:sp>
        <p:nvSpPr>
          <p:cNvPr id="4" name="TextBox 3">
            <a:extLst>
              <a:ext uri="{FF2B5EF4-FFF2-40B4-BE49-F238E27FC236}">
                <a16:creationId xmlns:a16="http://schemas.microsoft.com/office/drawing/2014/main" id="{D4510BB3-5018-48FA-AE48-C197733F731D}"/>
              </a:ext>
            </a:extLst>
          </p:cNvPr>
          <p:cNvSpPr txBox="1"/>
          <p:nvPr/>
        </p:nvSpPr>
        <p:spPr>
          <a:xfrm>
            <a:off x="6705600" y="2057400"/>
            <a:ext cx="4311542" cy="646331"/>
          </a:xfrm>
          <a:prstGeom prst="rect">
            <a:avLst/>
          </a:prstGeom>
          <a:solidFill>
            <a:schemeClr val="accent5">
              <a:lumMod val="40000"/>
              <a:lumOff val="60000"/>
            </a:schemeClr>
          </a:solidFill>
          <a:ln>
            <a:solidFill>
              <a:schemeClr val="accent5">
                <a:lumMod val="75000"/>
              </a:schemeClr>
            </a:solidFill>
          </a:ln>
        </p:spPr>
        <p:txBody>
          <a:bodyPr wrap="square" rtlCol="0">
            <a:spAutoFit/>
          </a:bodyPr>
          <a:lstStyle/>
          <a:p>
            <a:r>
              <a:rPr lang="en-US" b="1" dirty="0">
                <a:solidFill>
                  <a:schemeClr val="accent2">
                    <a:lumMod val="75000"/>
                  </a:schemeClr>
                </a:solidFill>
              </a:rPr>
              <a:t>But what about education? What drives health behaviors? </a:t>
            </a:r>
          </a:p>
        </p:txBody>
      </p:sp>
    </p:spTree>
    <p:extLst>
      <p:ext uri="{BB962C8B-B14F-4D97-AF65-F5344CB8AC3E}">
        <p14:creationId xmlns:p14="http://schemas.microsoft.com/office/powerpoint/2010/main" val="3525836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ensozia: Letting the Data Speak for Itself">
            <a:extLst>
              <a:ext uri="{FF2B5EF4-FFF2-40B4-BE49-F238E27FC236}">
                <a16:creationId xmlns:a16="http://schemas.microsoft.com/office/drawing/2014/main" id="{E51381B9-64AB-D3A3-AF85-810361DF1A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9957" y="250061"/>
            <a:ext cx="5114925" cy="657225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FBAD21E9-A738-622A-1402-6E891220A013}"/>
              </a:ext>
            </a:extLst>
          </p:cNvPr>
          <p:cNvSpPr>
            <a:spLocks noGrp="1"/>
          </p:cNvSpPr>
          <p:nvPr>
            <p:ph type="title"/>
          </p:nvPr>
        </p:nvSpPr>
        <p:spPr/>
        <p:txBody>
          <a:bodyPr/>
          <a:lstStyle/>
          <a:p>
            <a:endParaRPr lang="en-CA"/>
          </a:p>
        </p:txBody>
      </p:sp>
    </p:spTree>
    <p:extLst>
      <p:ext uri="{BB962C8B-B14F-4D97-AF65-F5344CB8AC3E}">
        <p14:creationId xmlns:p14="http://schemas.microsoft.com/office/powerpoint/2010/main" val="10123424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337392"/>
            <a:ext cx="9764321" cy="624840"/>
          </a:xfrm>
        </p:spPr>
        <p:txBody>
          <a:bodyPr>
            <a:normAutofit fontScale="90000"/>
          </a:bodyPr>
          <a:lstStyle/>
          <a:p>
            <a:r>
              <a:rPr lang="en-US" dirty="0">
                <a:cs typeface="Times New Roman" panose="02020603050405020304" pitchFamily="18" charset="0"/>
              </a:rPr>
              <a:t>Controlling for Variables: A1Cs and Education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US" sz="2200" b="0" dirty="0">
                  <a:solidFill>
                    <a:schemeClr val="tx1"/>
                  </a:solidFill>
                  <a:latin typeface="Open Sans"/>
                  <a:ea typeface="Open Sans" panose="020B0606030504020204" pitchFamily="34" charset="0"/>
                  <a:cs typeface="Open Sans" panose="020B0606030504020204" pitchFamily="34" charset="0"/>
                </a:endParaRPr>
              </a:p>
              <a:p>
                <a:pPr marL="274320" lvl="1" indent="0">
                  <a:buNone/>
                </a:pPr>
                <a:endParaRPr lang="en-CA" sz="2200" dirty="0">
                  <a:solidFill>
                    <a:schemeClr val="tx1"/>
                  </a:solidFill>
                  <a:latin typeface="Open Sans"/>
                  <a:ea typeface="Open Sans" panose="020B0606030504020204" pitchFamily="34" charset="0"/>
                  <a:cs typeface="Open Sans" panose="020B0606030504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5B287DF6-98FE-45C1-9145-6BE448C33C6F}"/>
              </a:ext>
            </a:extLst>
          </p:cNvPr>
          <p:cNvSpPr txBox="1"/>
          <p:nvPr/>
        </p:nvSpPr>
        <p:spPr>
          <a:xfrm>
            <a:off x="2743200" y="1034208"/>
            <a:ext cx="6477000" cy="369332"/>
          </a:xfrm>
          <a:prstGeom prst="rect">
            <a:avLst/>
          </a:prstGeom>
          <a:solidFill>
            <a:schemeClr val="bg1"/>
          </a:solidFill>
        </p:spPr>
        <p:txBody>
          <a:bodyPr wrap="square" rtlCol="0">
            <a:spAutoFit/>
          </a:bodyPr>
          <a:lstStyle/>
          <a:p>
            <a:r>
              <a:rPr lang="en-US" b="1" dirty="0">
                <a:solidFill>
                  <a:schemeClr val="accent2">
                    <a:lumMod val="75000"/>
                  </a:schemeClr>
                </a:solidFill>
              </a:rPr>
              <a:t>Health Behavior (A1C check) and Education</a:t>
            </a:r>
          </a:p>
        </p:txBody>
      </p:sp>
      <p:sp>
        <p:nvSpPr>
          <p:cNvPr id="7" name="TextBox 6">
            <a:extLst>
              <a:ext uri="{FF2B5EF4-FFF2-40B4-BE49-F238E27FC236}">
                <a16:creationId xmlns:a16="http://schemas.microsoft.com/office/drawing/2014/main" id="{E7FB0273-0E9F-4B97-B383-F3AC6B11D4A9}"/>
              </a:ext>
            </a:extLst>
          </p:cNvPr>
          <p:cNvSpPr txBox="1"/>
          <p:nvPr/>
        </p:nvSpPr>
        <p:spPr>
          <a:xfrm>
            <a:off x="3276600" y="6400800"/>
            <a:ext cx="6477000" cy="369332"/>
          </a:xfrm>
          <a:prstGeom prst="rect">
            <a:avLst/>
          </a:prstGeom>
          <a:solidFill>
            <a:schemeClr val="bg1"/>
          </a:solidFill>
        </p:spPr>
        <p:txBody>
          <a:bodyPr wrap="square" rtlCol="0">
            <a:spAutoFit/>
          </a:bodyPr>
          <a:lstStyle/>
          <a:p>
            <a:pPr algn="ctr"/>
            <a:r>
              <a:rPr lang="en-US" b="1" dirty="0">
                <a:solidFill>
                  <a:schemeClr val="accent2">
                    <a:lumMod val="75000"/>
                  </a:schemeClr>
                </a:solidFill>
              </a:rPr>
              <a:t>Average Education in Region</a:t>
            </a:r>
          </a:p>
        </p:txBody>
      </p:sp>
      <p:sp>
        <p:nvSpPr>
          <p:cNvPr id="8" name="TextBox 7">
            <a:extLst>
              <a:ext uri="{FF2B5EF4-FFF2-40B4-BE49-F238E27FC236}">
                <a16:creationId xmlns:a16="http://schemas.microsoft.com/office/drawing/2014/main" id="{C82A9446-5F5C-4A36-9DAD-1A079BA78D77}"/>
              </a:ext>
            </a:extLst>
          </p:cNvPr>
          <p:cNvSpPr txBox="1"/>
          <p:nvPr/>
        </p:nvSpPr>
        <p:spPr>
          <a:xfrm rot="16200000">
            <a:off x="-827738" y="3875736"/>
            <a:ext cx="4920409" cy="369332"/>
          </a:xfrm>
          <a:prstGeom prst="rect">
            <a:avLst/>
          </a:prstGeom>
          <a:solidFill>
            <a:schemeClr val="bg1"/>
          </a:solidFill>
        </p:spPr>
        <p:txBody>
          <a:bodyPr wrap="square" rtlCol="0">
            <a:spAutoFit/>
          </a:bodyPr>
          <a:lstStyle/>
          <a:p>
            <a:pPr algn="ctr"/>
            <a:r>
              <a:rPr lang="en-US" b="1" dirty="0">
                <a:solidFill>
                  <a:schemeClr val="accent2">
                    <a:lumMod val="75000"/>
                  </a:schemeClr>
                </a:solidFill>
              </a:rPr>
              <a:t>Rate of A1C Checks per 1,000 Diabetics</a:t>
            </a:r>
          </a:p>
        </p:txBody>
      </p:sp>
      <p:pic>
        <p:nvPicPr>
          <p:cNvPr id="10" name="Picture 9">
            <a:extLst>
              <a:ext uri="{FF2B5EF4-FFF2-40B4-BE49-F238E27FC236}">
                <a16:creationId xmlns:a16="http://schemas.microsoft.com/office/drawing/2014/main" id="{44ABDB4F-CCF6-4029-BCB8-EDDB737F6B08}"/>
              </a:ext>
            </a:extLst>
          </p:cNvPr>
          <p:cNvPicPr>
            <a:picLocks noChangeAspect="1"/>
          </p:cNvPicPr>
          <p:nvPr/>
        </p:nvPicPr>
        <p:blipFill>
          <a:blip r:embed="rId4"/>
          <a:stretch>
            <a:fillRect/>
          </a:stretch>
        </p:blipFill>
        <p:spPr>
          <a:xfrm flipH="1">
            <a:off x="2193982" y="1475516"/>
            <a:ext cx="7967628" cy="4572000"/>
          </a:xfrm>
          <a:prstGeom prst="rect">
            <a:avLst/>
          </a:prstGeom>
        </p:spPr>
      </p:pic>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p:pic>
        <p:nvPicPr>
          <p:cNvPr id="13" name="Picture 12">
            <a:extLst>
              <a:ext uri="{FF2B5EF4-FFF2-40B4-BE49-F238E27FC236}">
                <a16:creationId xmlns:a16="http://schemas.microsoft.com/office/drawing/2014/main" id="{EB845436-30D8-44CD-9D74-CEFE19F4CAA6}"/>
              </a:ext>
            </a:extLst>
          </p:cNvPr>
          <p:cNvPicPr>
            <a:picLocks noChangeAspect="1"/>
          </p:cNvPicPr>
          <p:nvPr/>
        </p:nvPicPr>
        <p:blipFill>
          <a:blip r:embed="rId5"/>
          <a:stretch>
            <a:fillRect/>
          </a:stretch>
        </p:blipFill>
        <p:spPr>
          <a:xfrm>
            <a:off x="2409497" y="6016174"/>
            <a:ext cx="7964424" cy="384029"/>
          </a:xfrm>
          <a:prstGeom prst="rect">
            <a:avLst/>
          </a:prstGeom>
        </p:spPr>
      </p:pic>
      <p:pic>
        <p:nvPicPr>
          <p:cNvPr id="15" name="Picture 14">
            <a:extLst>
              <a:ext uri="{FF2B5EF4-FFF2-40B4-BE49-F238E27FC236}">
                <a16:creationId xmlns:a16="http://schemas.microsoft.com/office/drawing/2014/main" id="{ABC3D2ED-38BB-4DED-BA9E-8975EF025D9B}"/>
              </a:ext>
            </a:extLst>
          </p:cNvPr>
          <p:cNvPicPr>
            <a:picLocks noChangeAspect="1"/>
          </p:cNvPicPr>
          <p:nvPr/>
        </p:nvPicPr>
        <p:blipFill>
          <a:blip r:embed="rId6"/>
          <a:stretch>
            <a:fillRect/>
          </a:stretch>
        </p:blipFill>
        <p:spPr>
          <a:xfrm>
            <a:off x="1807753" y="1778739"/>
            <a:ext cx="555735" cy="4297680"/>
          </a:xfrm>
          <a:prstGeom prst="rect">
            <a:avLst/>
          </a:prstGeom>
        </p:spPr>
      </p:pic>
    </p:spTree>
    <p:extLst>
      <p:ext uri="{BB962C8B-B14F-4D97-AF65-F5344CB8AC3E}">
        <p14:creationId xmlns:p14="http://schemas.microsoft.com/office/powerpoint/2010/main" val="33803933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015390" cy="624840"/>
          </a:xfrm>
        </p:spPr>
        <p:txBody>
          <a:bodyPr>
            <a:normAutofit fontScale="90000"/>
          </a:bodyPr>
          <a:lstStyle/>
          <a:p>
            <a:r>
              <a:rPr lang="en-US" dirty="0">
                <a:cs typeface="Times New Roman" panose="02020603050405020304" pitchFamily="18" charset="0"/>
              </a:rPr>
              <a:t>Controlling for Variables: A1Cs and Education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US" sz="2200" b="0" dirty="0">
                  <a:solidFill>
                    <a:schemeClr val="tx1"/>
                  </a:solidFill>
                  <a:latin typeface="Open Sans"/>
                  <a:ea typeface="Open Sans" panose="020B0606030504020204" pitchFamily="34" charset="0"/>
                  <a:cs typeface="Open Sans" panose="020B0606030504020204" pitchFamily="34" charset="0"/>
                </a:endParaRPr>
              </a:p>
              <a:p>
                <a:pPr marL="274320" lvl="1" indent="0">
                  <a:buNone/>
                </a:pPr>
                <a:endParaRPr lang="en-CA" sz="2200" dirty="0">
                  <a:solidFill>
                    <a:schemeClr val="tx1"/>
                  </a:solidFill>
                  <a:latin typeface="Open Sans"/>
                  <a:ea typeface="Open Sans" panose="020B0606030504020204" pitchFamily="34" charset="0"/>
                  <a:cs typeface="Open Sans" panose="020B0606030504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5B287DF6-98FE-45C1-9145-6BE448C33C6F}"/>
              </a:ext>
            </a:extLst>
          </p:cNvPr>
          <p:cNvSpPr txBox="1"/>
          <p:nvPr/>
        </p:nvSpPr>
        <p:spPr>
          <a:xfrm>
            <a:off x="2743200" y="1034208"/>
            <a:ext cx="6477000" cy="369332"/>
          </a:xfrm>
          <a:prstGeom prst="rect">
            <a:avLst/>
          </a:prstGeom>
          <a:solidFill>
            <a:schemeClr val="bg1"/>
          </a:solidFill>
        </p:spPr>
        <p:txBody>
          <a:bodyPr wrap="square" rtlCol="0">
            <a:spAutoFit/>
          </a:bodyPr>
          <a:lstStyle/>
          <a:p>
            <a:r>
              <a:rPr lang="en-US" b="1" dirty="0">
                <a:solidFill>
                  <a:schemeClr val="accent2">
                    <a:lumMod val="75000"/>
                  </a:schemeClr>
                </a:solidFill>
              </a:rPr>
              <a:t>Health Behavior (A1C check) and Education</a:t>
            </a:r>
          </a:p>
        </p:txBody>
      </p:sp>
      <p:sp>
        <p:nvSpPr>
          <p:cNvPr id="7" name="TextBox 6">
            <a:extLst>
              <a:ext uri="{FF2B5EF4-FFF2-40B4-BE49-F238E27FC236}">
                <a16:creationId xmlns:a16="http://schemas.microsoft.com/office/drawing/2014/main" id="{E7FB0273-0E9F-4B97-B383-F3AC6B11D4A9}"/>
              </a:ext>
            </a:extLst>
          </p:cNvPr>
          <p:cNvSpPr txBox="1"/>
          <p:nvPr/>
        </p:nvSpPr>
        <p:spPr>
          <a:xfrm>
            <a:off x="3276600" y="6400800"/>
            <a:ext cx="6477000" cy="369332"/>
          </a:xfrm>
          <a:prstGeom prst="rect">
            <a:avLst/>
          </a:prstGeom>
          <a:solidFill>
            <a:schemeClr val="bg1"/>
          </a:solidFill>
        </p:spPr>
        <p:txBody>
          <a:bodyPr wrap="square" rtlCol="0">
            <a:spAutoFit/>
          </a:bodyPr>
          <a:lstStyle/>
          <a:p>
            <a:pPr algn="ctr"/>
            <a:r>
              <a:rPr lang="en-US" b="1" dirty="0">
                <a:solidFill>
                  <a:schemeClr val="accent2">
                    <a:lumMod val="75000"/>
                  </a:schemeClr>
                </a:solidFill>
              </a:rPr>
              <a:t>Average Education in Region</a:t>
            </a:r>
          </a:p>
        </p:txBody>
      </p:sp>
      <p:sp>
        <p:nvSpPr>
          <p:cNvPr id="8" name="TextBox 7">
            <a:extLst>
              <a:ext uri="{FF2B5EF4-FFF2-40B4-BE49-F238E27FC236}">
                <a16:creationId xmlns:a16="http://schemas.microsoft.com/office/drawing/2014/main" id="{C82A9446-5F5C-4A36-9DAD-1A079BA78D77}"/>
              </a:ext>
            </a:extLst>
          </p:cNvPr>
          <p:cNvSpPr txBox="1"/>
          <p:nvPr/>
        </p:nvSpPr>
        <p:spPr>
          <a:xfrm rot="16200000">
            <a:off x="-827738" y="3875736"/>
            <a:ext cx="4920409" cy="369332"/>
          </a:xfrm>
          <a:prstGeom prst="rect">
            <a:avLst/>
          </a:prstGeom>
          <a:solidFill>
            <a:schemeClr val="bg1"/>
          </a:solidFill>
        </p:spPr>
        <p:txBody>
          <a:bodyPr wrap="square" rtlCol="0">
            <a:spAutoFit/>
          </a:bodyPr>
          <a:lstStyle/>
          <a:p>
            <a:pPr algn="ctr"/>
            <a:r>
              <a:rPr lang="en-US" b="1" dirty="0">
                <a:solidFill>
                  <a:schemeClr val="accent2">
                    <a:lumMod val="75000"/>
                  </a:schemeClr>
                </a:solidFill>
              </a:rPr>
              <a:t>Rate of A1C Checks per 1,000 Diabetics</a:t>
            </a:r>
          </a:p>
        </p:txBody>
      </p:sp>
      <p:pic>
        <p:nvPicPr>
          <p:cNvPr id="10" name="Picture 9">
            <a:extLst>
              <a:ext uri="{FF2B5EF4-FFF2-40B4-BE49-F238E27FC236}">
                <a16:creationId xmlns:a16="http://schemas.microsoft.com/office/drawing/2014/main" id="{44ABDB4F-CCF6-4029-BCB8-EDDB737F6B08}"/>
              </a:ext>
            </a:extLst>
          </p:cNvPr>
          <p:cNvPicPr>
            <a:picLocks noChangeAspect="1"/>
          </p:cNvPicPr>
          <p:nvPr/>
        </p:nvPicPr>
        <p:blipFill>
          <a:blip r:embed="rId4"/>
          <a:stretch>
            <a:fillRect/>
          </a:stretch>
        </p:blipFill>
        <p:spPr>
          <a:xfrm flipH="1">
            <a:off x="2193982" y="1475516"/>
            <a:ext cx="7967628" cy="4572000"/>
          </a:xfrm>
          <a:prstGeom prst="rect">
            <a:avLst/>
          </a:prstGeom>
        </p:spPr>
      </p:pic>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p:pic>
        <p:nvPicPr>
          <p:cNvPr id="13" name="Picture 12">
            <a:extLst>
              <a:ext uri="{FF2B5EF4-FFF2-40B4-BE49-F238E27FC236}">
                <a16:creationId xmlns:a16="http://schemas.microsoft.com/office/drawing/2014/main" id="{EB845436-30D8-44CD-9D74-CEFE19F4CAA6}"/>
              </a:ext>
            </a:extLst>
          </p:cNvPr>
          <p:cNvPicPr>
            <a:picLocks noChangeAspect="1"/>
          </p:cNvPicPr>
          <p:nvPr/>
        </p:nvPicPr>
        <p:blipFill>
          <a:blip r:embed="rId5"/>
          <a:stretch>
            <a:fillRect/>
          </a:stretch>
        </p:blipFill>
        <p:spPr>
          <a:xfrm>
            <a:off x="2409497" y="6016174"/>
            <a:ext cx="7964424" cy="384029"/>
          </a:xfrm>
          <a:prstGeom prst="rect">
            <a:avLst/>
          </a:prstGeom>
        </p:spPr>
      </p:pic>
      <p:pic>
        <p:nvPicPr>
          <p:cNvPr id="15" name="Picture 14">
            <a:extLst>
              <a:ext uri="{FF2B5EF4-FFF2-40B4-BE49-F238E27FC236}">
                <a16:creationId xmlns:a16="http://schemas.microsoft.com/office/drawing/2014/main" id="{ABC3D2ED-38BB-4DED-BA9E-8975EF025D9B}"/>
              </a:ext>
            </a:extLst>
          </p:cNvPr>
          <p:cNvPicPr>
            <a:picLocks noChangeAspect="1"/>
          </p:cNvPicPr>
          <p:nvPr/>
        </p:nvPicPr>
        <p:blipFill>
          <a:blip r:embed="rId6"/>
          <a:stretch>
            <a:fillRect/>
          </a:stretch>
        </p:blipFill>
        <p:spPr>
          <a:xfrm>
            <a:off x="1807753" y="1778739"/>
            <a:ext cx="555735" cy="4297680"/>
          </a:xfrm>
          <a:prstGeom prst="rect">
            <a:avLst/>
          </a:prstGeom>
        </p:spPr>
      </p:pic>
      <p:sp>
        <p:nvSpPr>
          <p:cNvPr id="12" name="TextBox 11">
            <a:extLst>
              <a:ext uri="{FF2B5EF4-FFF2-40B4-BE49-F238E27FC236}">
                <a16:creationId xmlns:a16="http://schemas.microsoft.com/office/drawing/2014/main" id="{AE46107C-46C9-4203-B688-EC700899D734}"/>
              </a:ext>
            </a:extLst>
          </p:cNvPr>
          <p:cNvSpPr txBox="1"/>
          <p:nvPr/>
        </p:nvSpPr>
        <p:spPr>
          <a:xfrm>
            <a:off x="8120251" y="3761516"/>
            <a:ext cx="3016142" cy="1200329"/>
          </a:xfrm>
          <a:prstGeom prst="rect">
            <a:avLst/>
          </a:prstGeom>
          <a:solidFill>
            <a:schemeClr val="accent5">
              <a:lumMod val="40000"/>
              <a:lumOff val="60000"/>
            </a:schemeClr>
          </a:solidFill>
          <a:ln>
            <a:solidFill>
              <a:schemeClr val="accent5">
                <a:lumMod val="75000"/>
              </a:schemeClr>
            </a:solidFill>
          </a:ln>
        </p:spPr>
        <p:txBody>
          <a:bodyPr wrap="square" rtlCol="0">
            <a:spAutoFit/>
          </a:bodyPr>
          <a:lstStyle/>
          <a:p>
            <a:r>
              <a:rPr lang="en-US" b="1" dirty="0">
                <a:solidFill>
                  <a:schemeClr val="accent2">
                    <a:lumMod val="75000"/>
                  </a:schemeClr>
                </a:solidFill>
              </a:rPr>
              <a:t>Controlling for education removes this linear trend, leaving only the residuals</a:t>
            </a:r>
          </a:p>
        </p:txBody>
      </p:sp>
    </p:spTree>
    <p:extLst>
      <p:ext uri="{BB962C8B-B14F-4D97-AF65-F5344CB8AC3E}">
        <p14:creationId xmlns:p14="http://schemas.microsoft.com/office/powerpoint/2010/main" val="6730242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err="1">
                <a:cs typeface="Times New Roman" panose="02020603050405020304" pitchFamily="18" charset="0"/>
              </a:rPr>
              <a:t>Partialling</a:t>
            </a:r>
            <a:r>
              <a:rPr lang="en-US" dirty="0">
                <a:cs typeface="Times New Roman" panose="02020603050405020304" pitchFamily="18" charset="0"/>
              </a:rPr>
              <a:t> out Education</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p:pic>
        <p:nvPicPr>
          <p:cNvPr id="1026" name="Picture 2" descr="fwl">
            <a:extLst>
              <a:ext uri="{FF2B5EF4-FFF2-40B4-BE49-F238E27FC236}">
                <a16:creationId xmlns:a16="http://schemas.microsoft.com/office/drawing/2014/main" id="{449F3BA6-2B62-48F7-A615-30F8E4973A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005305"/>
            <a:ext cx="91440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59698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FWL: Residual </a:t>
                </a:r>
                <a14:m>
                  <m:oMath xmlns:m="http://schemas.openxmlformats.org/officeDocument/2006/math">
                    <m:r>
                      <a:rPr lang="en-US" b="0" i="1" smtClean="0">
                        <a:latin typeface="Cambria Math" panose="02040503050406030204" pitchFamily="18" charset="0"/>
                        <a:cs typeface="Times New Roman" panose="02020603050405020304" pitchFamily="18" charset="0"/>
                      </a:rPr>
                      <m:t>𝑌𝑠</m:t>
                    </m:r>
                  </m:oMath>
                </a14:m>
                <a:r>
                  <a:rPr lang="en-US" dirty="0">
                    <a:cs typeface="Times New Roman" panose="02020603050405020304" pitchFamily="18" charset="0"/>
                  </a:rPr>
                  <a:t> on Residual </a:t>
                </a:r>
                <a14:m>
                  <m:oMath xmlns:m="http://schemas.openxmlformats.org/officeDocument/2006/math">
                    <m:r>
                      <a:rPr lang="en-US" b="0" i="1" smtClean="0">
                        <a:latin typeface="Cambria Math" panose="02040503050406030204" pitchFamily="18" charset="0"/>
                        <a:cs typeface="Times New Roman" panose="02020603050405020304" pitchFamily="18" charset="0"/>
                      </a:rPr>
                      <m:t>𝐷𝑠</m:t>
                    </m:r>
                  </m:oMath>
                </a14:m>
                <a:endParaRPr lang="en-US" dirty="0">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09600" y="337392"/>
                <a:ext cx="7269480" cy="624840"/>
              </a:xfrm>
              <a:blipFill>
                <a:blip r:embed="rId3"/>
                <a:stretch>
                  <a:fillRect l="-2934" t="-29126" b="-4174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B2FA67-7FB9-4522-8856-77EC1EBC7712}"/>
                  </a:ext>
                </a:extLst>
              </p:cNvPr>
              <p:cNvSpPr txBox="1"/>
              <p:nvPr/>
            </p:nvSpPr>
            <p:spPr>
              <a:xfrm>
                <a:off x="762000" y="962232"/>
                <a:ext cx="9677400" cy="1754326"/>
              </a:xfrm>
              <a:prstGeom prst="rect">
                <a:avLst/>
              </a:prstGeom>
              <a:noFill/>
            </p:spPr>
            <p:txBody>
              <a:bodyPr wrap="square" rtlCol="0">
                <a:spAutoFit/>
              </a:bodyPr>
              <a:lstStyle/>
              <a:p>
                <a:r>
                  <a:rPr lang="en-US" dirty="0"/>
                  <a:t>Hence, FWL eliminates </a:t>
                </a:r>
                <a14:m>
                  <m:oMath xmlns:m="http://schemas.openxmlformats.org/officeDocument/2006/math">
                    <m:r>
                      <a:rPr lang="en-US" b="0" i="1" smtClean="0">
                        <a:latin typeface="Cambria Math" panose="02040503050406030204" pitchFamily="18" charset="0"/>
                      </a:rPr>
                      <m:t>𝔼</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𝐷</m:t>
                        </m:r>
                      </m:e>
                      <m:e>
                        <m:r>
                          <a:rPr lang="en-US" b="0" i="1" smtClean="0">
                            <a:latin typeface="Cambria Math" panose="02040503050406030204" pitchFamily="18" charset="0"/>
                          </a:rPr>
                          <m:t>𝑋</m:t>
                        </m:r>
                      </m:e>
                    </m:d>
                  </m:oMath>
                </a14:m>
                <a:r>
                  <a:rPr lang="en-US" dirty="0"/>
                  <a:t> and </a:t>
                </a:r>
                <a14:m>
                  <m:oMath xmlns:m="http://schemas.openxmlformats.org/officeDocument/2006/math">
                    <m:r>
                      <a:rPr lang="en-US" b="0" i="1" smtClean="0">
                        <a:latin typeface="Cambria Math" panose="02040503050406030204" pitchFamily="18" charset="0"/>
                      </a:rPr>
                      <m:t>𝔼</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𝑋</m:t>
                    </m:r>
                  </m:oMath>
                </a14:m>
                <a:r>
                  <a:rPr lang="en-US" dirty="0"/>
                  <a:t>] in order to isolate </a:t>
                </a:r>
                <a14:m>
                  <m:oMath xmlns:m="http://schemas.openxmlformats.org/officeDocument/2006/math">
                    <m:r>
                      <a:rPr lang="en-US" b="0" i="1" smtClean="0">
                        <a:latin typeface="Cambria Math" panose="02040503050406030204" pitchFamily="18" charset="0"/>
                      </a:rPr>
                      <m:t>𝔼</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oMath>
                </a14:m>
                <a:r>
                  <a:rPr lang="en-US" dirty="0"/>
                  <a:t> when </a:t>
                </a:r>
                <a14:m>
                  <m:oMath xmlns:m="http://schemas.openxmlformats.org/officeDocument/2006/math">
                    <m:r>
                      <a:rPr lang="en-US" b="0" i="1" smtClean="0">
                        <a:latin typeface="Cambria Math" panose="02040503050406030204" pitchFamily="18" charset="0"/>
                      </a:rPr>
                      <m:t>𝑋</m:t>
                    </m:r>
                  </m:oMath>
                </a14:m>
                <a:r>
                  <a:rPr lang="en-US" dirty="0"/>
                  <a:t> is known:</a:t>
                </a:r>
              </a:p>
              <a:p>
                <a:pPr marL="342900" indent="-342900">
                  <a:buFont typeface="+mj-lt"/>
                  <a:buAutoNum type="arabicPeriod"/>
                </a:pPr>
                <a:r>
                  <a:rPr lang="en-US" dirty="0"/>
                  <a:t>Obtain </a:t>
                </a:r>
                <a14:m>
                  <m:oMath xmlns:m="http://schemas.openxmlformats.org/officeDocument/2006/math">
                    <m:r>
                      <a:rPr lang="en-US" b="0" i="1" smtClean="0">
                        <a:latin typeface="Cambria Math" panose="02040503050406030204" pitchFamily="18" charset="0"/>
                      </a:rPr>
                      <m:t>𝔼</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e>
                        <m:r>
                          <a:rPr lang="en-US" b="0" i="1" smtClean="0">
                            <a:latin typeface="Cambria Math" panose="02040503050406030204" pitchFamily="18" charset="0"/>
                          </a:rPr>
                          <m:t>𝑋</m:t>
                        </m:r>
                      </m:e>
                    </m:d>
                  </m:oMath>
                </a14:m>
                <a:endParaRPr lang="en-US" b="0" dirty="0"/>
              </a:p>
              <a:p>
                <a:pPr marL="342900" indent="-342900">
                  <a:buFont typeface="+mj-lt"/>
                  <a:buAutoNum type="arabicPeriod"/>
                </a:pPr>
                <a:r>
                  <a:rPr lang="en-US" dirty="0"/>
                  <a:t>Subtract (1) out from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 </m:t>
                    </m:r>
                  </m:oMath>
                </a14:m>
                <a:r>
                  <a:rPr lang="en-US" dirty="0"/>
                  <a:t>in order to get residuals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𝑅</m:t>
                        </m:r>
                      </m:sup>
                    </m:sSup>
                  </m:oMath>
                </a14:m>
                <a:endParaRPr lang="en-US" dirty="0"/>
              </a:p>
              <a:p>
                <a:pPr marL="342900" indent="-342900">
                  <a:buFont typeface="+mj-lt"/>
                  <a:buAutoNum type="arabicPeriod"/>
                </a:pPr>
                <a:r>
                  <a:rPr lang="en-US" dirty="0"/>
                  <a:t>Obtain </a:t>
                </a:r>
                <a14:m>
                  <m:oMath xmlns:m="http://schemas.openxmlformats.org/officeDocument/2006/math">
                    <m:r>
                      <a:rPr lang="en-US" b="0" i="1" smtClean="0">
                        <a:latin typeface="Cambria Math" panose="02040503050406030204" pitchFamily="18" charset="0"/>
                      </a:rPr>
                      <m:t>𝔼</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oMath>
                </a14:m>
                <a:endParaRPr lang="en-US" dirty="0"/>
              </a:p>
              <a:p>
                <a:pPr marL="342900" indent="-342900">
                  <a:buFont typeface="+mj-lt"/>
                  <a:buAutoNum type="arabicPeriod"/>
                </a:pPr>
                <a:r>
                  <a:rPr lang="en-US" dirty="0"/>
                  <a:t>Subtract (3) out from </a:t>
                </a:r>
                <a14:m>
                  <m:oMath xmlns:m="http://schemas.openxmlformats.org/officeDocument/2006/math">
                    <m:r>
                      <a:rPr lang="en-US" b="0" i="1" smtClean="0">
                        <a:latin typeface="Cambria Math" panose="02040503050406030204" pitchFamily="18" charset="0"/>
                      </a:rPr>
                      <m:t>𝐷</m:t>
                    </m:r>
                  </m:oMath>
                </a14:m>
                <a:r>
                  <a:rPr lang="en-US" dirty="0"/>
                  <a:t> in order to get residuals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𝐷</m:t>
                        </m:r>
                      </m:e>
                      <m:sup>
                        <m:r>
                          <a:rPr lang="en-US" b="0" i="1" smtClean="0">
                            <a:latin typeface="Cambria Math" panose="02040503050406030204" pitchFamily="18" charset="0"/>
                          </a:rPr>
                          <m:t>𝑅</m:t>
                        </m:r>
                      </m:sup>
                    </m:sSup>
                  </m:oMath>
                </a14:m>
                <a:endParaRPr lang="en-US" b="0" dirty="0"/>
              </a:p>
              <a:p>
                <a:pPr marL="342900" indent="-342900">
                  <a:buFont typeface="+mj-lt"/>
                  <a:buAutoNum type="arabicPeriod"/>
                </a:pPr>
                <a:r>
                  <a:rPr lang="en-US" dirty="0"/>
                  <a:t>Describe the relationship between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𝑅</m:t>
                        </m:r>
                      </m:sup>
                    </m:sSup>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𝐷</m:t>
                        </m:r>
                      </m:e>
                      <m:sup>
                        <m:r>
                          <a:rPr lang="en-US" b="0" i="1" smtClean="0">
                            <a:latin typeface="Cambria Math" panose="02040503050406030204" pitchFamily="18" charset="0"/>
                          </a:rPr>
                          <m:t>𝑅</m:t>
                        </m:r>
                      </m:sup>
                    </m:sSup>
                  </m:oMath>
                </a14:m>
                <a:endParaRPr lang="en-US" dirty="0"/>
              </a:p>
            </p:txBody>
          </p:sp>
        </mc:Choice>
        <mc:Fallback xmlns="">
          <p:sp>
            <p:nvSpPr>
              <p:cNvPr id="3" name="TextBox 2">
                <a:extLst>
                  <a:ext uri="{FF2B5EF4-FFF2-40B4-BE49-F238E27FC236}">
                    <a16:creationId xmlns:a16="http://schemas.microsoft.com/office/drawing/2014/main" id="{DCB2FA67-7FB9-4522-8856-77EC1EBC7712}"/>
                  </a:ext>
                </a:extLst>
              </p:cNvPr>
              <p:cNvSpPr txBox="1">
                <a:spLocks noRot="1" noChangeAspect="1" noMove="1" noResize="1" noEditPoints="1" noAdjustHandles="1" noChangeArrowheads="1" noChangeShapeType="1" noTextEdit="1"/>
              </p:cNvSpPr>
              <p:nvPr/>
            </p:nvSpPr>
            <p:spPr>
              <a:xfrm>
                <a:off x="762000" y="962232"/>
                <a:ext cx="9677400" cy="1754326"/>
              </a:xfrm>
              <a:prstGeom prst="rect">
                <a:avLst/>
              </a:prstGeom>
              <a:blipFill>
                <a:blip r:embed="rId4"/>
                <a:stretch>
                  <a:fillRect l="-504" t="-2083" b="-4514"/>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98626ABB-B984-4E1B-9876-5C34D2D5765B}"/>
              </a:ext>
            </a:extLst>
          </p:cNvPr>
          <p:cNvGrpSpPr>
            <a:grpSpLocks noChangeAspect="1"/>
          </p:cNvGrpSpPr>
          <p:nvPr/>
        </p:nvGrpSpPr>
        <p:grpSpPr>
          <a:xfrm>
            <a:off x="2283372" y="2716558"/>
            <a:ext cx="7069132" cy="3783899"/>
            <a:chOff x="1663322" y="1034208"/>
            <a:chExt cx="9437103" cy="5750310"/>
          </a:xfrm>
        </p:grpSpPr>
        <p:pic>
          <p:nvPicPr>
            <p:cNvPr id="5" name="Picture 4">
              <a:extLst>
                <a:ext uri="{FF2B5EF4-FFF2-40B4-BE49-F238E27FC236}">
                  <a16:creationId xmlns:a16="http://schemas.microsoft.com/office/drawing/2014/main" id="{1465B1A2-3F10-481D-A802-95B6A4DCA5E1}"/>
                </a:ext>
              </a:extLst>
            </p:cNvPr>
            <p:cNvPicPr>
              <a:picLocks noChangeAspect="1"/>
            </p:cNvPicPr>
            <p:nvPr/>
          </p:nvPicPr>
          <p:blipFill>
            <a:blip r:embed="rId5"/>
            <a:stretch>
              <a:fillRect/>
            </a:stretch>
          </p:blipFill>
          <p:spPr>
            <a:xfrm>
              <a:off x="2171945" y="1226757"/>
              <a:ext cx="8419855" cy="5029200"/>
            </a:xfrm>
            <a:prstGeom prst="rect">
              <a:avLst/>
            </a:prstGeom>
          </p:spPr>
        </p:pic>
        <p:sp>
          <p:nvSpPr>
            <p:cNvPr id="7" name="TextBox 6">
              <a:extLst>
                <a:ext uri="{FF2B5EF4-FFF2-40B4-BE49-F238E27FC236}">
                  <a16:creationId xmlns:a16="http://schemas.microsoft.com/office/drawing/2014/main" id="{3953C8E9-3BA1-47FD-96E2-43B23F5BBAD6}"/>
                </a:ext>
              </a:extLst>
            </p:cNvPr>
            <p:cNvSpPr txBox="1"/>
            <p:nvPr/>
          </p:nvSpPr>
          <p:spPr>
            <a:xfrm>
              <a:off x="2743200" y="1034208"/>
              <a:ext cx="8357225" cy="561266"/>
            </a:xfrm>
            <a:prstGeom prst="rect">
              <a:avLst/>
            </a:prstGeom>
            <a:solidFill>
              <a:schemeClr val="bg1"/>
            </a:solidFill>
          </p:spPr>
          <p:txBody>
            <a:bodyPr wrap="square" rtlCol="0">
              <a:spAutoFit/>
            </a:bodyPr>
            <a:lstStyle/>
            <a:p>
              <a:r>
                <a:rPr lang="en-US" b="1" dirty="0">
                  <a:solidFill>
                    <a:schemeClr val="accent2">
                      <a:lumMod val="75000"/>
                    </a:schemeClr>
                  </a:solidFill>
                </a:rPr>
                <a:t>Hospitalizations and Health Behavior (A1C check)</a:t>
              </a:r>
            </a:p>
          </p:txBody>
        </p:sp>
        <p:sp>
          <p:nvSpPr>
            <p:cNvPr id="8" name="TextBox 7">
              <a:extLst>
                <a:ext uri="{FF2B5EF4-FFF2-40B4-BE49-F238E27FC236}">
                  <a16:creationId xmlns:a16="http://schemas.microsoft.com/office/drawing/2014/main" id="{281D9DF4-A927-47BF-A9F6-9AABA41CA903}"/>
                </a:ext>
              </a:extLst>
            </p:cNvPr>
            <p:cNvSpPr txBox="1"/>
            <p:nvPr/>
          </p:nvSpPr>
          <p:spPr>
            <a:xfrm>
              <a:off x="3276600" y="6223252"/>
              <a:ext cx="6477000" cy="561266"/>
            </a:xfrm>
            <a:prstGeom prst="rect">
              <a:avLst/>
            </a:prstGeom>
            <a:solidFill>
              <a:schemeClr val="bg1"/>
            </a:solidFill>
          </p:spPr>
          <p:txBody>
            <a:bodyPr wrap="square" rtlCol="0">
              <a:spAutoFit/>
            </a:bodyPr>
            <a:lstStyle/>
            <a:p>
              <a:pPr algn="ctr"/>
              <a:r>
                <a:rPr lang="en-US" b="1" dirty="0">
                  <a:solidFill>
                    <a:schemeClr val="accent2">
                      <a:lumMod val="75000"/>
                    </a:schemeClr>
                  </a:solidFill>
                </a:rPr>
                <a:t>Residual Rate of A1C checks</a:t>
              </a:r>
            </a:p>
          </p:txBody>
        </p:sp>
        <p:sp>
          <p:nvSpPr>
            <p:cNvPr id="9" name="TextBox 8">
              <a:extLst>
                <a:ext uri="{FF2B5EF4-FFF2-40B4-BE49-F238E27FC236}">
                  <a16:creationId xmlns:a16="http://schemas.microsoft.com/office/drawing/2014/main" id="{956A412F-141D-4736-BC57-25DE95FD264D}"/>
                </a:ext>
              </a:extLst>
            </p:cNvPr>
            <p:cNvSpPr txBox="1"/>
            <p:nvPr/>
          </p:nvSpPr>
          <p:spPr>
            <a:xfrm rot="16200000">
              <a:off x="-723381" y="3564103"/>
              <a:ext cx="5266453" cy="493048"/>
            </a:xfrm>
            <a:prstGeom prst="rect">
              <a:avLst/>
            </a:prstGeom>
            <a:solidFill>
              <a:schemeClr val="bg1"/>
            </a:solidFill>
          </p:spPr>
          <p:txBody>
            <a:bodyPr wrap="square" rtlCol="0">
              <a:spAutoFit/>
            </a:bodyPr>
            <a:lstStyle/>
            <a:p>
              <a:pPr algn="ctr"/>
              <a:r>
                <a:rPr lang="en-US" b="1" dirty="0">
                  <a:solidFill>
                    <a:schemeClr val="accent2">
                      <a:lumMod val="75000"/>
                    </a:schemeClr>
                  </a:solidFill>
                </a:rPr>
                <a:t>Residual Hospitalizations</a:t>
              </a:r>
            </a:p>
          </p:txBody>
        </p:sp>
      </p:grpSp>
      <p:pic>
        <p:nvPicPr>
          <p:cNvPr id="13" name="Picture 2" descr="RStudio - RStudio">
            <a:extLst>
              <a:ext uri="{FF2B5EF4-FFF2-40B4-BE49-F238E27FC236}">
                <a16:creationId xmlns:a16="http://schemas.microsoft.com/office/drawing/2014/main" id="{A97F3669-B188-40FA-AE0B-DE97D405DA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3106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9032" y="365760"/>
            <a:ext cx="5997678" cy="1325562"/>
          </a:xfrm>
        </p:spPr>
        <p:txBody>
          <a:bodyPr vert="horz" lIns="91440" tIns="45720" rIns="91440" bIns="45720" rtlCol="0" anchor="b">
            <a:normAutofit/>
          </a:bodyPr>
          <a:lstStyle/>
          <a:p>
            <a:r>
              <a:rPr lang="en-US" dirty="0">
                <a:latin typeface="+mj-lt"/>
              </a:rPr>
              <a:t>So what do I </a:t>
            </a:r>
            <a:br>
              <a:rPr lang="en-US" dirty="0">
                <a:latin typeface="+mj-lt"/>
              </a:rPr>
            </a:br>
            <a:r>
              <a:rPr lang="en-US" dirty="0">
                <a:latin typeface="+mj-lt"/>
              </a:rPr>
              <a:t>control for? </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B2FA67-7FB9-4522-8856-77EC1EBC7712}"/>
                  </a:ext>
                </a:extLst>
              </p:cNvPr>
              <p:cNvSpPr txBox="1"/>
              <p:nvPr/>
            </p:nvSpPr>
            <p:spPr>
              <a:xfrm>
                <a:off x="1211140" y="2005739"/>
                <a:ext cx="5113462" cy="4174398"/>
              </a:xfrm>
              <a:prstGeom prst="rect">
                <a:avLst/>
              </a:prstGeom>
            </p:spPr>
            <p:txBody>
              <a:bodyPr vert="horz" lIns="91440" tIns="45720" rIns="91440" bIns="45720" rtlCol="0">
                <a:normAutofit/>
              </a:bodyPr>
              <a:lstStyle/>
              <a:p>
                <a:pPr indent="-182880" defTabSz="914400">
                  <a:spcAft>
                    <a:spcPts val="600"/>
                  </a:spcAft>
                  <a:buClr>
                    <a:schemeClr val="accent1"/>
                  </a:buClr>
                </a:pPr>
                <a:r>
                  <a:rPr lang="en-US" sz="2400" dirty="0"/>
                  <a:t>We add regressors to </a:t>
                </a:r>
                <a:r>
                  <a:rPr lang="en-US" sz="2400" b="1" dirty="0"/>
                  <a:t>close all back doors </a:t>
                </a:r>
                <a:r>
                  <a:rPr lang="en-US" sz="2400" dirty="0"/>
                  <a:t>and focus on a causal parameter of interest</a:t>
                </a:r>
                <a14:m>
                  <m:oMath xmlns:m="http://schemas.openxmlformats.org/officeDocument/2006/math">
                    <m:r>
                      <a:rPr lang="en-US" sz="2400" b="0" i="1">
                        <a:latin typeface="Cambria Math" panose="02040503050406030204" pitchFamily="18" charset="0"/>
                      </a:rPr>
                      <m:t> (</m:t>
                    </m:r>
                    <m:sSub>
                      <m:sSubPr>
                        <m:ctrlPr>
                          <a:rPr lang="en-US" sz="2400" b="0" i="1">
                            <a:latin typeface="Cambria Math" panose="02040503050406030204" pitchFamily="18" charset="0"/>
                          </a:rPr>
                        </m:ctrlPr>
                      </m:sSubPr>
                      <m:e>
                        <m:r>
                          <a:rPr lang="en-US" sz="2400" b="0" i="1">
                            <a:latin typeface="Cambria Math" panose="02040503050406030204" pitchFamily="18" charset="0"/>
                          </a:rPr>
                          <m:t>𝛽</m:t>
                        </m:r>
                      </m:e>
                      <m:sub>
                        <m:r>
                          <a:rPr lang="en-US" sz="2400" b="0" i="1">
                            <a:latin typeface="Cambria Math" panose="02040503050406030204" pitchFamily="18" charset="0"/>
                          </a:rPr>
                          <m:t>1</m:t>
                        </m:r>
                      </m:sub>
                    </m:sSub>
                    <m:r>
                      <a:rPr lang="en-US" sz="2400" b="0" i="1">
                        <a:latin typeface="Cambria Math" panose="02040503050406030204" pitchFamily="18" charset="0"/>
                      </a:rPr>
                      <m:t>)</m:t>
                    </m:r>
                  </m:oMath>
                </a14:m>
                <a:endParaRPr lang="en-US" sz="2400" dirty="0"/>
              </a:p>
              <a:p>
                <a:pPr marL="342900" indent="-182880" defTabSz="914400">
                  <a:spcAft>
                    <a:spcPts val="600"/>
                  </a:spcAft>
                  <a:buClr>
                    <a:schemeClr val="accent1"/>
                  </a:buClr>
                  <a:buFont typeface="Arial" panose="020B0604020202020204" pitchFamily="34" charset="0"/>
                  <a:buChar char="•"/>
                </a:pPr>
                <a:r>
                  <a:rPr lang="en-US" sz="2400" dirty="0"/>
                  <a:t>If there is correlation between </a:t>
                </a:r>
                <a14:m>
                  <m:oMath xmlns:m="http://schemas.openxmlformats.org/officeDocument/2006/math">
                    <m:r>
                      <a:rPr lang="en-US" sz="2400" b="0" i="1">
                        <a:latin typeface="Cambria Math" panose="02040503050406030204" pitchFamily="18" charset="0"/>
                      </a:rPr>
                      <m:t>𝑌</m:t>
                    </m:r>
                  </m:oMath>
                </a14:m>
                <a:r>
                  <a:rPr lang="en-US" sz="2400" dirty="0"/>
                  <a:t> and </a:t>
                </a:r>
                <a14:m>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2</m:t>
                        </m:r>
                      </m:sub>
                    </m:sSub>
                  </m:oMath>
                </a14:m>
                <a:r>
                  <a:rPr lang="en-US" sz="2400" dirty="0"/>
                  <a:t> and </a:t>
                </a:r>
                <a14:m>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1</m:t>
                        </m:r>
                      </m:sub>
                    </m:sSub>
                  </m:oMath>
                </a14:m>
                <a:r>
                  <a:rPr lang="en-US" sz="2400" dirty="0"/>
                  <a:t> and </a:t>
                </a:r>
                <a14:m>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2</m:t>
                        </m:r>
                      </m:sub>
                    </m:sSub>
                  </m:oMath>
                </a14:m>
                <a:r>
                  <a:rPr lang="en-US" sz="2400" dirty="0"/>
                  <a:t>, you should control for it</a:t>
                </a:r>
              </a:p>
              <a:p>
                <a:pPr marL="342900" indent="-182880" defTabSz="914400">
                  <a:spcAft>
                    <a:spcPts val="600"/>
                  </a:spcAft>
                  <a:buClr>
                    <a:schemeClr val="accent1"/>
                  </a:buClr>
                  <a:buFont typeface="Arial" panose="020B0604020202020204" pitchFamily="34" charset="0"/>
                  <a:buChar char="•"/>
                </a:pPr>
                <a:r>
                  <a:rPr lang="en-US" sz="2400" dirty="0"/>
                  <a:t>Need to have data on </a:t>
                </a:r>
                <a14:m>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2</m:t>
                        </m:r>
                      </m:sub>
                    </m:sSub>
                  </m:oMath>
                </a14:m>
                <a:r>
                  <a:rPr lang="en-US" sz="2400" dirty="0"/>
                  <a:t> (obviously) </a:t>
                </a:r>
              </a:p>
              <a:p>
                <a:pPr marL="342900" indent="-182880" defTabSz="914400">
                  <a:spcAft>
                    <a:spcPts val="600"/>
                  </a:spcAft>
                  <a:buClr>
                    <a:schemeClr val="accent1"/>
                  </a:buClr>
                  <a:buFont typeface="Arial" panose="020B0604020202020204" pitchFamily="34" charset="0"/>
                  <a:buChar char="•"/>
                </a:pPr>
                <a:endParaRPr lang="en-US" sz="2400" dirty="0"/>
              </a:p>
            </p:txBody>
          </p:sp>
        </mc:Choice>
        <mc:Fallback xmlns="">
          <p:sp>
            <p:nvSpPr>
              <p:cNvPr id="3" name="TextBox 2">
                <a:extLst>
                  <a:ext uri="{FF2B5EF4-FFF2-40B4-BE49-F238E27FC236}">
                    <a16:creationId xmlns:a16="http://schemas.microsoft.com/office/drawing/2014/main" id="{DCB2FA67-7FB9-4522-8856-77EC1EBC7712}"/>
                  </a:ext>
                </a:extLst>
              </p:cNvPr>
              <p:cNvSpPr txBox="1">
                <a:spLocks noRot="1" noChangeAspect="1" noMove="1" noResize="1" noEditPoints="1" noAdjustHandles="1" noChangeArrowheads="1" noChangeShapeType="1" noTextEdit="1"/>
              </p:cNvSpPr>
              <p:nvPr/>
            </p:nvSpPr>
            <p:spPr>
              <a:xfrm>
                <a:off x="1211140" y="2005739"/>
                <a:ext cx="5113462" cy="4174398"/>
              </a:xfrm>
              <a:prstGeom prst="rect">
                <a:avLst/>
              </a:prstGeom>
              <a:blipFill>
                <a:blip r:embed="rId3"/>
                <a:stretch>
                  <a:fillRect l="-1907" t="-1168" r="-954"/>
                </a:stretch>
              </a:blipFill>
            </p:spPr>
            <p:txBody>
              <a:bodyPr/>
              <a:lstStyle/>
              <a:p>
                <a:r>
                  <a:rPr lang="en-US">
                    <a:noFill/>
                  </a:rPr>
                  <a:t> </a:t>
                </a:r>
              </a:p>
            </p:txBody>
          </p:sp>
        </mc:Fallback>
      </mc:AlternateContent>
      <p:pic>
        <p:nvPicPr>
          <p:cNvPr id="2050" name="Picture 2" descr="A flowchart showing how to construct a regression model.">
            <a:extLst>
              <a:ext uri="{FF2B5EF4-FFF2-40B4-BE49-F238E27FC236}">
                <a16:creationId xmlns:a16="http://schemas.microsoft.com/office/drawing/2014/main" id="{7745A6DF-B648-4785-9494-9E097699961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25" r="-1" b="-1"/>
          <a:stretch/>
        </p:blipFill>
        <p:spPr bwMode="auto">
          <a:xfrm>
            <a:off x="6324601" y="10"/>
            <a:ext cx="586740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2325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Practical Regression Tips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260439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2"/>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r>
              <a:rPr lang="en-US" sz="2200" dirty="0">
                <a:cs typeface="Times New Roman" panose="02020603050405020304" pitchFamily="18" charset="0"/>
              </a:rPr>
              <a:t>Concise way to present multiple regressions</a:t>
            </a:r>
          </a:p>
          <a:p>
            <a:r>
              <a:rPr lang="en-US" sz="2200" dirty="0">
                <a:cs typeface="Times New Roman" panose="02020603050405020304" pitchFamily="18" charset="0"/>
              </a:rPr>
              <a:t>What should you look for when reading a table? </a:t>
            </a:r>
          </a:p>
          <a:p>
            <a:pPr lvl="1"/>
            <a:r>
              <a:rPr lang="en-US" sz="2200" dirty="0">
                <a:cs typeface="Times New Roman" panose="02020603050405020304" pitchFamily="18" charset="0"/>
              </a:rPr>
              <a:t>Key differences across models</a:t>
            </a:r>
          </a:p>
          <a:p>
            <a:pPr lvl="1"/>
            <a:r>
              <a:rPr lang="en-US" sz="2200" dirty="0">
                <a:cs typeface="Times New Roman" panose="02020603050405020304" pitchFamily="18" charset="0"/>
              </a:rPr>
              <a:t>Identify parameter authors care about</a:t>
            </a:r>
          </a:p>
          <a:p>
            <a:pPr lvl="1"/>
            <a:r>
              <a:rPr lang="en-US" sz="2200" dirty="0">
                <a:cs typeface="Times New Roman" panose="02020603050405020304" pitchFamily="18" charset="0"/>
              </a:rPr>
              <a:t>Look for changes across columns</a:t>
            </a:r>
          </a:p>
        </p:txBody>
      </p:sp>
    </p:spTree>
    <p:extLst>
      <p:ext uri="{BB962C8B-B14F-4D97-AF65-F5344CB8AC3E}">
        <p14:creationId xmlns:p14="http://schemas.microsoft.com/office/powerpoint/2010/main" val="11872047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3"/>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r>
              <a:rPr lang="en-US" sz="2200" dirty="0">
                <a:cs typeface="Times New Roman" panose="02020603050405020304" pitchFamily="18" charset="0"/>
              </a:rPr>
              <a:t>Concise way to present multiple regressions</a:t>
            </a:r>
          </a:p>
          <a:p>
            <a:r>
              <a:rPr lang="en-US" sz="2200" dirty="0">
                <a:cs typeface="Times New Roman" panose="02020603050405020304" pitchFamily="18" charset="0"/>
              </a:rPr>
              <a:t>What should you look for when reading a table? </a:t>
            </a:r>
          </a:p>
          <a:p>
            <a:pPr lvl="1"/>
            <a:r>
              <a:rPr lang="en-US" sz="2200" dirty="0">
                <a:cs typeface="Times New Roman" panose="02020603050405020304" pitchFamily="18" charset="0"/>
              </a:rPr>
              <a:t>Key differences across models</a:t>
            </a:r>
          </a:p>
          <a:p>
            <a:pPr lvl="1"/>
            <a:r>
              <a:rPr lang="en-US" sz="2200" dirty="0">
                <a:cs typeface="Times New Roman" panose="02020603050405020304" pitchFamily="18" charset="0"/>
              </a:rPr>
              <a:t>Identify parameter authors care about</a:t>
            </a:r>
          </a:p>
          <a:p>
            <a:pPr lvl="1"/>
            <a:r>
              <a:rPr lang="en-US" sz="2200" dirty="0">
                <a:cs typeface="Times New Roman" panose="02020603050405020304" pitchFamily="18" charset="0"/>
              </a:rPr>
              <a:t>Look for changes across columns</a:t>
            </a:r>
          </a:p>
          <a:p>
            <a:r>
              <a:rPr lang="en-US" sz="2200" dirty="0">
                <a:cs typeface="Times New Roman" panose="02020603050405020304" pitchFamily="18" charset="0"/>
              </a:rPr>
              <a:t>Other notes: </a:t>
            </a:r>
          </a:p>
          <a:p>
            <a:pPr lvl="1"/>
            <a:r>
              <a:rPr lang="en-US" sz="2200" dirty="0">
                <a:cs typeface="Times New Roman" panose="02020603050405020304" pitchFamily="18" charset="0"/>
              </a:rPr>
              <a:t>Asterisks and standard errors</a:t>
            </a:r>
          </a:p>
        </p:txBody>
      </p:sp>
      <p:sp>
        <p:nvSpPr>
          <p:cNvPr id="4" name="Oval 3">
            <a:extLst>
              <a:ext uri="{FF2B5EF4-FFF2-40B4-BE49-F238E27FC236}">
                <a16:creationId xmlns:a16="http://schemas.microsoft.com/office/drawing/2014/main" id="{C4E53F0C-D351-4884-97F2-82812B30BF70}"/>
              </a:ext>
            </a:extLst>
          </p:cNvPr>
          <p:cNvSpPr/>
          <p:nvPr/>
        </p:nvSpPr>
        <p:spPr>
          <a:xfrm>
            <a:off x="381000" y="4876800"/>
            <a:ext cx="3124200" cy="584606"/>
          </a:xfrm>
          <a:prstGeom prst="ellipse">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3197485-BEFF-4774-9DFF-595FF5CF3B99}"/>
              </a:ext>
            </a:extLst>
          </p:cNvPr>
          <p:cNvSpPr/>
          <p:nvPr/>
        </p:nvSpPr>
        <p:spPr>
          <a:xfrm>
            <a:off x="3124200" y="2227742"/>
            <a:ext cx="3124200" cy="584606"/>
          </a:xfrm>
          <a:prstGeom prst="ellipse">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77926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2"/>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r>
              <a:rPr lang="en-US" sz="2200" dirty="0">
                <a:cs typeface="Times New Roman" panose="02020603050405020304" pitchFamily="18" charset="0"/>
              </a:rPr>
              <a:t>Concise way to present multiple regressions</a:t>
            </a:r>
          </a:p>
          <a:p>
            <a:r>
              <a:rPr lang="en-US" sz="2200" dirty="0">
                <a:cs typeface="Times New Roman" panose="02020603050405020304" pitchFamily="18" charset="0"/>
              </a:rPr>
              <a:t>What should you look for when reading a table? </a:t>
            </a:r>
          </a:p>
          <a:p>
            <a:pPr lvl="1"/>
            <a:r>
              <a:rPr lang="en-US" sz="2200" dirty="0">
                <a:cs typeface="Times New Roman" panose="02020603050405020304" pitchFamily="18" charset="0"/>
              </a:rPr>
              <a:t>Key differences across models</a:t>
            </a:r>
          </a:p>
          <a:p>
            <a:pPr lvl="1"/>
            <a:r>
              <a:rPr lang="en-US" sz="2200" dirty="0">
                <a:cs typeface="Times New Roman" panose="02020603050405020304" pitchFamily="18" charset="0"/>
              </a:rPr>
              <a:t>Identify parameter authors care about</a:t>
            </a:r>
          </a:p>
          <a:p>
            <a:pPr lvl="1"/>
            <a:r>
              <a:rPr lang="en-US" sz="2200" dirty="0">
                <a:cs typeface="Times New Roman" panose="02020603050405020304" pitchFamily="18" charset="0"/>
              </a:rPr>
              <a:t>Look for changes across columns</a:t>
            </a:r>
          </a:p>
          <a:p>
            <a:r>
              <a:rPr lang="en-US" sz="2200" dirty="0">
                <a:cs typeface="Times New Roman" panose="02020603050405020304" pitchFamily="18" charset="0"/>
              </a:rPr>
              <a:t>Other notes: </a:t>
            </a:r>
          </a:p>
          <a:p>
            <a:pPr lvl="1"/>
            <a:r>
              <a:rPr lang="en-US" sz="2200" dirty="0">
                <a:cs typeface="Times New Roman" panose="02020603050405020304" pitchFamily="18" charset="0"/>
              </a:rPr>
              <a:t>Asterisks and standard errors</a:t>
            </a:r>
          </a:p>
          <a:p>
            <a:pPr lvl="1"/>
            <a:r>
              <a:rPr lang="en-US" sz="2200" i="1" dirty="0">
                <a:cs typeface="Times New Roman" panose="02020603050405020304" pitchFamily="18" charset="0"/>
              </a:rPr>
              <a:t>N</a:t>
            </a:r>
          </a:p>
        </p:txBody>
      </p:sp>
      <p:sp>
        <p:nvSpPr>
          <p:cNvPr id="5" name="Oval 4">
            <a:extLst>
              <a:ext uri="{FF2B5EF4-FFF2-40B4-BE49-F238E27FC236}">
                <a16:creationId xmlns:a16="http://schemas.microsoft.com/office/drawing/2014/main" id="{C35DE200-22BF-44F6-B3FC-B92E9AB0D3B4}"/>
              </a:ext>
            </a:extLst>
          </p:cNvPr>
          <p:cNvSpPr/>
          <p:nvPr/>
        </p:nvSpPr>
        <p:spPr>
          <a:xfrm>
            <a:off x="457200" y="3505200"/>
            <a:ext cx="5791200" cy="584606"/>
          </a:xfrm>
          <a:prstGeom prst="ellipse">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84918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2"/>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r>
              <a:rPr lang="en-US" sz="2200" dirty="0">
                <a:cs typeface="Times New Roman" panose="02020603050405020304" pitchFamily="18" charset="0"/>
              </a:rPr>
              <a:t>Concise way to present multiple regressions</a:t>
            </a:r>
          </a:p>
          <a:p>
            <a:r>
              <a:rPr lang="en-US" sz="2200" dirty="0">
                <a:cs typeface="Times New Roman" panose="02020603050405020304" pitchFamily="18" charset="0"/>
              </a:rPr>
              <a:t>What should you look for when reading a table? </a:t>
            </a:r>
          </a:p>
          <a:p>
            <a:pPr lvl="1"/>
            <a:r>
              <a:rPr lang="en-US" sz="2200" dirty="0">
                <a:cs typeface="Times New Roman" panose="02020603050405020304" pitchFamily="18" charset="0"/>
              </a:rPr>
              <a:t>Key differences across models</a:t>
            </a:r>
          </a:p>
          <a:p>
            <a:pPr lvl="1"/>
            <a:r>
              <a:rPr lang="en-US" sz="2200" dirty="0">
                <a:cs typeface="Times New Roman" panose="02020603050405020304" pitchFamily="18" charset="0"/>
              </a:rPr>
              <a:t>Identify parameter authors care about</a:t>
            </a:r>
          </a:p>
          <a:p>
            <a:pPr lvl="1"/>
            <a:r>
              <a:rPr lang="en-US" sz="2200" dirty="0">
                <a:cs typeface="Times New Roman" panose="02020603050405020304" pitchFamily="18" charset="0"/>
              </a:rPr>
              <a:t>Look for changes across columns</a:t>
            </a:r>
          </a:p>
          <a:p>
            <a:r>
              <a:rPr lang="en-US" sz="2200" dirty="0">
                <a:cs typeface="Times New Roman" panose="02020603050405020304" pitchFamily="18" charset="0"/>
              </a:rPr>
              <a:t>Other notes: </a:t>
            </a:r>
          </a:p>
          <a:p>
            <a:pPr lvl="1"/>
            <a:r>
              <a:rPr lang="en-US" sz="2200" dirty="0">
                <a:cs typeface="Times New Roman" panose="02020603050405020304" pitchFamily="18" charset="0"/>
              </a:rPr>
              <a:t>Asterisks and standard errors</a:t>
            </a:r>
          </a:p>
          <a:p>
            <a:pPr lvl="1"/>
            <a:r>
              <a:rPr lang="en-US" sz="2200" i="1" dirty="0">
                <a:cs typeface="Times New Roman" panose="02020603050405020304" pitchFamily="18" charset="0"/>
              </a:rPr>
              <a:t>N</a:t>
            </a:r>
          </a:p>
          <a:p>
            <a:pPr lvl="1"/>
            <a:r>
              <a:rPr lang="en-US" sz="2200" dirty="0">
                <a:cs typeface="Times New Roman" panose="02020603050405020304" pitchFamily="18" charset="0"/>
              </a:rPr>
              <a:t>Overall model performance</a:t>
            </a:r>
          </a:p>
        </p:txBody>
      </p:sp>
      <p:sp>
        <p:nvSpPr>
          <p:cNvPr id="5" name="Oval 4">
            <a:extLst>
              <a:ext uri="{FF2B5EF4-FFF2-40B4-BE49-F238E27FC236}">
                <a16:creationId xmlns:a16="http://schemas.microsoft.com/office/drawing/2014/main" id="{743A1893-226B-4B0A-BD35-12592FE17CB7}"/>
              </a:ext>
            </a:extLst>
          </p:cNvPr>
          <p:cNvSpPr/>
          <p:nvPr/>
        </p:nvSpPr>
        <p:spPr>
          <a:xfrm>
            <a:off x="457200" y="3810000"/>
            <a:ext cx="990600" cy="1371600"/>
          </a:xfrm>
          <a:prstGeom prst="ellipse">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6153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11F60B-7BC4-3BA2-6AE8-90811C0504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21E069-FA2A-0B19-0357-CF426D710A88}"/>
              </a:ext>
            </a:extLst>
          </p:cNvPr>
          <p:cNvSpPr>
            <a:spLocks noGrp="1"/>
          </p:cNvSpPr>
          <p:nvPr>
            <p:ph type="title"/>
          </p:nvPr>
        </p:nvSpPr>
        <p:spPr>
          <a:xfrm>
            <a:off x="152400" y="273252"/>
            <a:ext cx="5943600" cy="1937574"/>
          </a:xfrm>
          <a:solidFill>
            <a:schemeClr val="accent2"/>
          </a:solidFill>
          <a:ln>
            <a:solidFill>
              <a:schemeClr val="accent1"/>
            </a:solidFill>
          </a:ln>
        </p:spPr>
        <p:txBody>
          <a:bodyPr/>
          <a:lstStyle/>
          <a:p>
            <a:r>
              <a:rPr lang="en-US" dirty="0">
                <a:solidFill>
                  <a:schemeClr val="bg1"/>
                </a:solidFill>
              </a:rPr>
              <a:t>Case Study: </a:t>
            </a:r>
            <a:br>
              <a:rPr lang="en-US" dirty="0">
                <a:solidFill>
                  <a:schemeClr val="bg1"/>
                </a:solidFill>
              </a:rPr>
            </a:br>
            <a:r>
              <a:rPr lang="en-US" dirty="0">
                <a:solidFill>
                  <a:schemeClr val="bg1"/>
                </a:solidFill>
              </a:rPr>
              <a:t>Multiple Hypothesis Testing</a:t>
            </a:r>
          </a:p>
        </p:txBody>
      </p:sp>
      <p:pic>
        <p:nvPicPr>
          <p:cNvPr id="1026" name="Picture 2" descr="bensozia: Letting the Data Speak for Itself">
            <a:extLst>
              <a:ext uri="{FF2B5EF4-FFF2-40B4-BE49-F238E27FC236}">
                <a16:creationId xmlns:a16="http://schemas.microsoft.com/office/drawing/2014/main" id="{9915329F-E233-7A5D-1F4C-3D396099FB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9957" y="250061"/>
            <a:ext cx="5114925" cy="65722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4CE85B8-C3FA-FEF6-B2F8-4263BA8D49EF}"/>
              </a:ext>
            </a:extLst>
          </p:cNvPr>
          <p:cNvPicPr>
            <a:picLocks noChangeAspect="1"/>
          </p:cNvPicPr>
          <p:nvPr/>
        </p:nvPicPr>
        <p:blipFill>
          <a:blip r:embed="rId3"/>
          <a:stretch>
            <a:fillRect/>
          </a:stretch>
        </p:blipFill>
        <p:spPr>
          <a:xfrm>
            <a:off x="0" y="2234017"/>
            <a:ext cx="7068536" cy="3972479"/>
          </a:xfrm>
          <a:prstGeom prst="rect">
            <a:avLst/>
          </a:prstGeom>
        </p:spPr>
      </p:pic>
    </p:spTree>
    <p:extLst>
      <p:ext uri="{BB962C8B-B14F-4D97-AF65-F5344CB8AC3E}">
        <p14:creationId xmlns:p14="http://schemas.microsoft.com/office/powerpoint/2010/main" val="16045302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3"/>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pPr marL="0" indent="0">
              <a:buNone/>
            </a:pPr>
            <a:r>
              <a:rPr lang="en-US" sz="2200" b="1" dirty="0">
                <a:solidFill>
                  <a:srgbClr val="0070C0"/>
                </a:solidFill>
                <a:cs typeface="Times New Roman" panose="02020603050405020304" pitchFamily="18" charset="0"/>
              </a:rPr>
              <a:t>Interpreting Results</a:t>
            </a:r>
          </a:p>
          <a:p>
            <a:pPr marL="457200" indent="-457200">
              <a:buFont typeface="+mj-lt"/>
              <a:buAutoNum type="arabicPeriod"/>
            </a:pPr>
            <a:r>
              <a:rPr lang="en-US" sz="2200" dirty="0">
                <a:cs typeface="Times New Roman" panose="02020603050405020304" pitchFamily="18" charset="0"/>
              </a:rPr>
              <a:t>Think “A 1-unit change in </a:t>
            </a:r>
            <a:r>
              <a:rPr lang="en-US" sz="2200" i="1" dirty="0">
                <a:cs typeface="Times New Roman" panose="02020603050405020304" pitchFamily="18" charset="0"/>
              </a:rPr>
              <a:t>x</a:t>
            </a:r>
            <a:r>
              <a:rPr lang="en-US" sz="2200" dirty="0">
                <a:cs typeface="Times New Roman" panose="02020603050405020304" pitchFamily="18" charset="0"/>
              </a:rPr>
              <a:t>…”</a:t>
            </a:r>
          </a:p>
          <a:p>
            <a:pPr marL="457200" indent="-457200">
              <a:buFont typeface="+mj-lt"/>
              <a:buAutoNum type="arabicPeriod"/>
            </a:pPr>
            <a:r>
              <a:rPr lang="en-US" sz="2200" dirty="0">
                <a:cs typeface="Times New Roman" panose="02020603050405020304" pitchFamily="18" charset="0"/>
              </a:rPr>
              <a:t>Economic vs. statistical significance</a:t>
            </a:r>
          </a:p>
          <a:p>
            <a:pPr marL="457200" indent="-457200">
              <a:buFont typeface="+mj-lt"/>
              <a:buAutoNum type="arabicPeriod"/>
            </a:pPr>
            <a:r>
              <a:rPr lang="en-US" sz="2200" dirty="0">
                <a:cs typeface="Times New Roman" panose="02020603050405020304" pitchFamily="18" charset="0"/>
              </a:rPr>
              <a:t>Causality or association?</a:t>
            </a:r>
          </a:p>
        </p:txBody>
      </p:sp>
    </p:spTree>
    <p:extLst>
      <p:ext uri="{BB962C8B-B14F-4D97-AF65-F5344CB8AC3E}">
        <p14:creationId xmlns:p14="http://schemas.microsoft.com/office/powerpoint/2010/main" val="19636042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2"/>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pPr marL="0" indent="0">
              <a:buNone/>
            </a:pPr>
            <a:r>
              <a:rPr lang="en-US" sz="2200" b="1" dirty="0">
                <a:solidFill>
                  <a:srgbClr val="0070C0"/>
                </a:solidFill>
                <a:cs typeface="Times New Roman" panose="02020603050405020304" pitchFamily="18" charset="0"/>
              </a:rPr>
              <a:t>Interpreting Results</a:t>
            </a:r>
          </a:p>
          <a:p>
            <a:pPr marL="457200" indent="-457200">
              <a:buFont typeface="+mj-lt"/>
              <a:buAutoNum type="arabicPeriod"/>
            </a:pPr>
            <a:r>
              <a:rPr lang="en-US" sz="2200" dirty="0">
                <a:cs typeface="Times New Roman" panose="02020603050405020304" pitchFamily="18" charset="0"/>
              </a:rPr>
              <a:t>Think “A 1-unit change in </a:t>
            </a:r>
            <a:r>
              <a:rPr lang="en-US" sz="2200" i="1" dirty="0">
                <a:cs typeface="Times New Roman" panose="02020603050405020304" pitchFamily="18" charset="0"/>
              </a:rPr>
              <a:t>x</a:t>
            </a:r>
            <a:r>
              <a:rPr lang="en-US" sz="2200" dirty="0">
                <a:cs typeface="Times New Roman" panose="02020603050405020304" pitchFamily="18" charset="0"/>
              </a:rPr>
              <a:t>…”</a:t>
            </a:r>
          </a:p>
          <a:p>
            <a:pPr marL="457200" indent="-457200">
              <a:buFont typeface="+mj-lt"/>
              <a:buAutoNum type="arabicPeriod"/>
            </a:pPr>
            <a:r>
              <a:rPr lang="en-US" sz="2200" dirty="0">
                <a:cs typeface="Times New Roman" panose="02020603050405020304" pitchFamily="18" charset="0"/>
              </a:rPr>
              <a:t>Economic vs. statistical significance</a:t>
            </a:r>
          </a:p>
          <a:p>
            <a:pPr marL="457200" indent="-457200">
              <a:buFont typeface="+mj-lt"/>
              <a:buAutoNum type="arabicPeriod"/>
            </a:pPr>
            <a:r>
              <a:rPr lang="en-US" sz="2200" dirty="0">
                <a:cs typeface="Times New Roman" panose="02020603050405020304" pitchFamily="18" charset="0"/>
              </a:rPr>
              <a:t>Causality or association?</a:t>
            </a:r>
          </a:p>
          <a:p>
            <a:pPr marL="457200" indent="-457200">
              <a:buFont typeface="+mj-lt"/>
              <a:buAutoNum type="arabicPeriod"/>
            </a:pPr>
            <a:endParaRPr lang="en-US" sz="2200" dirty="0">
              <a:cs typeface="Times New Roman" panose="02020603050405020304" pitchFamily="18" charset="0"/>
            </a:endParaRPr>
          </a:p>
          <a:p>
            <a:pPr marL="0" indent="0">
              <a:buNone/>
            </a:pPr>
            <a:r>
              <a:rPr lang="en-US" sz="2200" b="1" dirty="0">
                <a:solidFill>
                  <a:srgbClr val="0070C0"/>
                </a:solidFill>
                <a:cs typeface="Times New Roman" panose="02020603050405020304" pitchFamily="18" charset="0"/>
              </a:rPr>
              <a:t>How do you make the table? </a:t>
            </a:r>
          </a:p>
          <a:p>
            <a:pPr marL="457200" indent="-457200">
              <a:buFont typeface="+mj-lt"/>
              <a:buAutoNum type="arabicPeriod"/>
            </a:pPr>
            <a:endParaRPr lang="en-US" sz="2200" dirty="0">
              <a:cs typeface="Times New Roman" panose="02020603050405020304" pitchFamily="18" charset="0"/>
            </a:endParaRPr>
          </a:p>
        </p:txBody>
      </p:sp>
      <p:pic>
        <p:nvPicPr>
          <p:cNvPr id="6" name="Picture 2" descr="RStudio - RStudio">
            <a:extLst>
              <a:ext uri="{FF2B5EF4-FFF2-40B4-BE49-F238E27FC236}">
                <a16:creationId xmlns:a16="http://schemas.microsoft.com/office/drawing/2014/main" id="{E03C9ED9-B41A-44BA-93F1-87819F474C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70134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Inference on Regression Coefficients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445590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Inference: How well does our data answer our question?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9060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r>
                  <a:rPr lang="en-US" sz="2400" dirty="0">
                    <a:cs typeface="Times New Roman" panose="02020603050405020304" pitchFamily="18" charset="0"/>
                  </a:rPr>
                  <a:t>Any regression is left with </a:t>
                </a:r>
                <a:r>
                  <a:rPr lang="en-US" sz="2400" b="1" dirty="0">
                    <a:solidFill>
                      <a:schemeClr val="accent2">
                        <a:lumMod val="75000"/>
                      </a:schemeClr>
                    </a:solidFill>
                    <a:cs typeface="Times New Roman" panose="02020603050405020304" pitchFamily="18" charset="0"/>
                  </a:rPr>
                  <a:t>residual variation</a:t>
                </a:r>
                <a:r>
                  <a:rPr lang="en-US" sz="2400" dirty="0">
                    <a:cs typeface="Times New Roman" panose="02020603050405020304" pitchFamily="18" charset="0"/>
                  </a:rPr>
                  <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𝜀</m:t>
                    </m:r>
                  </m:oMath>
                </a14:m>
                <a:endParaRPr lang="en-US" sz="2400" b="0" dirty="0">
                  <a:cs typeface="Times New Roman" panose="02020603050405020304" pitchFamily="18" charset="0"/>
                </a:endParaRPr>
              </a:p>
              <a:p>
                <a:r>
                  <a:rPr lang="en-US" sz="2400" dirty="0">
                    <a:cs typeface="Times New Roman" panose="02020603050405020304" pitchFamily="18" charset="0"/>
                  </a:rPr>
                  <a:t>Additionally, </a:t>
                </a:r>
                <a:r>
                  <a:rPr lang="en-US" sz="2400" b="1" dirty="0">
                    <a:solidFill>
                      <a:schemeClr val="accent3">
                        <a:lumMod val="75000"/>
                      </a:schemeClr>
                    </a:solidFill>
                    <a:cs typeface="Times New Roman" panose="02020603050405020304" pitchFamily="18" charset="0"/>
                  </a:rPr>
                  <a:t>sampling variation</a:t>
                </a:r>
                <a:r>
                  <a:rPr lang="en-US" sz="2400" b="1" dirty="0">
                    <a:cs typeface="Times New Roman" panose="02020603050405020304" pitchFamily="18" charset="0"/>
                  </a:rPr>
                  <a:t> </a:t>
                </a:r>
                <a:r>
                  <a:rPr lang="en-US" sz="2400" dirty="0">
                    <a:cs typeface="Times New Roman" panose="02020603050405020304" pitchFamily="18" charset="0"/>
                  </a:rPr>
                  <a:t>means that if we change the data (a little), we change </a:t>
                </a:r>
                <a14:m>
                  <m:oMath xmlns:m="http://schemas.openxmlformats.org/officeDocument/2006/math">
                    <m:acc>
                      <m:accPr>
                        <m:chr m:val="̂"/>
                        <m:ctrlP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1</m:t>
                            </m:r>
                          </m:sub>
                        </m:sSub>
                      </m:e>
                    </m:acc>
                  </m:oMath>
                </a14:m>
                <a:r>
                  <a:rPr lang="en-US" sz="2400" b="0" dirty="0">
                    <a:cs typeface="Times New Roman" panose="02020603050405020304" pitchFamily="18" charset="0"/>
                  </a:rPr>
                  <a:t> (potentially a lot)</a:t>
                </a:r>
              </a:p>
              <a:p>
                <a:r>
                  <a:rPr lang="en-US" sz="2400" dirty="0">
                    <a:cs typeface="Times New Roman" panose="02020603050405020304" pitchFamily="18" charset="0"/>
                  </a:rPr>
                  <a:t>A key question of a regression model is therefore: </a:t>
                </a:r>
              </a:p>
              <a:p>
                <a:pPr marL="0" indent="0">
                  <a:buNone/>
                </a:pPr>
                <a:r>
                  <a:rPr lang="en-US" sz="2400" b="1" dirty="0">
                    <a:cs typeface="Times New Roman" panose="02020603050405020304" pitchFamily="18" charset="0"/>
                  </a:rPr>
                  <a:t>How certain am I that my </a:t>
                </a:r>
                <a14:m>
                  <m:oMath xmlns:m="http://schemas.openxmlformats.org/officeDocument/2006/math">
                    <m:acc>
                      <m:accPr>
                        <m:chr m:val="̂"/>
                        <m:ctrlPr>
                          <a:rPr lang="en-US" sz="2400" b="1"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1</m:t>
                            </m:r>
                          </m:sub>
                        </m:sSub>
                      </m:e>
                    </m:acc>
                  </m:oMath>
                </a14:m>
                <a:r>
                  <a:rPr lang="en-US" sz="2400" b="1" dirty="0">
                    <a:cs typeface="Times New Roman" panose="02020603050405020304" pitchFamily="18" charset="0"/>
                  </a:rPr>
                  <a:t> is telling me something informative about </a:t>
                </a:r>
                <a14:m>
                  <m:oMath xmlns:m="http://schemas.openxmlformats.org/officeDocument/2006/math">
                    <m:r>
                      <a:rPr lang="en-US" sz="2400" b="1" i="1" smtClean="0">
                        <a:latin typeface="Cambria Math" panose="02040503050406030204" pitchFamily="18" charset="0"/>
                        <a:cs typeface="Times New Roman" panose="02020603050405020304" pitchFamily="18" charset="0"/>
                      </a:rPr>
                      <m:t>𝜷</m:t>
                    </m:r>
                    <m:r>
                      <a:rPr lang="en-US" sz="2400" b="1" i="0" smtClean="0">
                        <a:latin typeface="Cambria Math" panose="02040503050406030204" pitchFamily="18" charset="0"/>
                        <a:cs typeface="Times New Roman" panose="02020603050405020304" pitchFamily="18" charset="0"/>
                      </a:rPr>
                      <m:t>?</m:t>
                    </m:r>
                  </m:oMath>
                </a14:m>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906001" cy="5141388"/>
              </a:xfrm>
              <a:blipFill>
                <a:blip r:embed="rId3"/>
                <a:stretch>
                  <a:fillRect l="-923" r="-12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692E49E-DB7D-9825-CB23-3FABA12393F6}"/>
              </a:ext>
            </a:extLst>
          </p:cNvPr>
          <p:cNvPicPr>
            <a:picLocks noChangeAspect="1"/>
          </p:cNvPicPr>
          <p:nvPr/>
        </p:nvPicPr>
        <p:blipFill>
          <a:blip r:embed="rId4"/>
          <a:stretch>
            <a:fillRect/>
          </a:stretch>
        </p:blipFill>
        <p:spPr>
          <a:xfrm>
            <a:off x="2503193" y="4190999"/>
            <a:ext cx="7185613" cy="1600200"/>
          </a:xfrm>
          <a:prstGeom prst="rect">
            <a:avLst/>
          </a:prstGeom>
        </p:spPr>
      </p:pic>
    </p:spTree>
    <p:extLst>
      <p:ext uri="{BB962C8B-B14F-4D97-AF65-F5344CB8AC3E}">
        <p14:creationId xmlns:p14="http://schemas.microsoft.com/office/powerpoint/2010/main" val="7421308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Inference: How well does our data answer our question?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9822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r>
                  <a:rPr lang="en-US" sz="2400" dirty="0">
                    <a:cs typeface="Times New Roman" panose="02020603050405020304" pitchFamily="18" charset="0"/>
                  </a:rPr>
                  <a:t>Any regression is left with </a:t>
                </a:r>
                <a:r>
                  <a:rPr lang="en-US" sz="2400" b="1" dirty="0">
                    <a:solidFill>
                      <a:schemeClr val="accent2">
                        <a:lumMod val="75000"/>
                      </a:schemeClr>
                    </a:solidFill>
                    <a:cs typeface="Times New Roman" panose="02020603050405020304" pitchFamily="18" charset="0"/>
                  </a:rPr>
                  <a:t>residual variation</a:t>
                </a:r>
                <a:r>
                  <a:rPr lang="en-US" sz="2400" dirty="0">
                    <a:cs typeface="Times New Roman" panose="02020603050405020304" pitchFamily="18" charset="0"/>
                  </a:rPr>
                  <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𝜀</m:t>
                    </m:r>
                  </m:oMath>
                </a14:m>
                <a:endParaRPr lang="en-US" sz="2400" b="0" dirty="0">
                  <a:cs typeface="Times New Roman" panose="02020603050405020304" pitchFamily="18" charset="0"/>
                </a:endParaRPr>
              </a:p>
              <a:p>
                <a:r>
                  <a:rPr lang="en-US" sz="2400" dirty="0">
                    <a:cs typeface="Times New Roman" panose="02020603050405020304" pitchFamily="18" charset="0"/>
                  </a:rPr>
                  <a:t>Additionally, </a:t>
                </a:r>
                <a:r>
                  <a:rPr lang="en-US" sz="2400" b="1" dirty="0">
                    <a:solidFill>
                      <a:schemeClr val="accent3">
                        <a:lumMod val="75000"/>
                      </a:schemeClr>
                    </a:solidFill>
                    <a:cs typeface="Times New Roman" panose="02020603050405020304" pitchFamily="18" charset="0"/>
                  </a:rPr>
                  <a:t>sampling variation</a:t>
                </a:r>
                <a:r>
                  <a:rPr lang="en-US" sz="2400" b="1" dirty="0">
                    <a:cs typeface="Times New Roman" panose="02020603050405020304" pitchFamily="18" charset="0"/>
                  </a:rPr>
                  <a:t> </a:t>
                </a:r>
                <a:r>
                  <a:rPr lang="en-US" sz="2400" dirty="0">
                    <a:cs typeface="Times New Roman" panose="02020603050405020304" pitchFamily="18" charset="0"/>
                  </a:rPr>
                  <a:t>means that if we change the data (a little), we change </a:t>
                </a:r>
                <a14:m>
                  <m:oMath xmlns:m="http://schemas.openxmlformats.org/officeDocument/2006/math">
                    <m:acc>
                      <m:accPr>
                        <m:chr m:val="̂"/>
                        <m:ctrlP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1</m:t>
                            </m:r>
                          </m:sub>
                        </m:sSub>
                      </m:e>
                    </m:acc>
                  </m:oMath>
                </a14:m>
                <a:r>
                  <a:rPr lang="en-US" sz="2400" b="0" dirty="0">
                    <a:cs typeface="Times New Roman" panose="02020603050405020304" pitchFamily="18" charset="0"/>
                  </a:rPr>
                  <a:t> (potentially a lot)</a:t>
                </a:r>
              </a:p>
              <a:p>
                <a:r>
                  <a:rPr lang="en-US" sz="2400" dirty="0">
                    <a:cs typeface="Times New Roman" panose="02020603050405020304" pitchFamily="18" charset="0"/>
                  </a:rPr>
                  <a:t>A key question of a regression model is therefore: </a:t>
                </a:r>
              </a:p>
              <a:p>
                <a:pPr marL="0" indent="0">
                  <a:buNone/>
                </a:pPr>
                <a:r>
                  <a:rPr lang="en-US" sz="2400" b="1" dirty="0">
                    <a:cs typeface="Times New Roman" panose="02020603050405020304" pitchFamily="18" charset="0"/>
                  </a:rPr>
                  <a:t>How certain am I that my </a:t>
                </a:r>
                <a14:m>
                  <m:oMath xmlns:m="http://schemas.openxmlformats.org/officeDocument/2006/math">
                    <m:acc>
                      <m:accPr>
                        <m:chr m:val="̂"/>
                        <m:ctrlPr>
                          <a:rPr lang="en-US" sz="2400" b="1"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1</m:t>
                            </m:r>
                          </m:sub>
                        </m:sSub>
                      </m:e>
                    </m:acc>
                  </m:oMath>
                </a14:m>
                <a:r>
                  <a:rPr lang="en-US" sz="2400" b="1" dirty="0">
                    <a:cs typeface="Times New Roman" panose="02020603050405020304" pitchFamily="18" charset="0"/>
                  </a:rPr>
                  <a:t> is telling me something informative about </a:t>
                </a:r>
                <a14:m>
                  <m:oMath xmlns:m="http://schemas.openxmlformats.org/officeDocument/2006/math">
                    <m:r>
                      <a:rPr lang="en-US" sz="2400" b="1" i="1" smtClean="0">
                        <a:latin typeface="Cambria Math" panose="02040503050406030204" pitchFamily="18" charset="0"/>
                        <a:cs typeface="Times New Roman" panose="02020603050405020304" pitchFamily="18" charset="0"/>
                      </a:rPr>
                      <m:t>𝜷</m:t>
                    </m:r>
                    <m:r>
                      <a:rPr lang="en-US" sz="2400" b="1" i="0" smtClean="0">
                        <a:latin typeface="Cambria Math" panose="02040503050406030204" pitchFamily="18" charset="0"/>
                        <a:cs typeface="Times New Roman" panose="02020603050405020304" pitchFamily="18" charset="0"/>
                      </a:rPr>
                      <m:t>?</m:t>
                    </m:r>
                  </m:oMath>
                </a14:m>
                <a:endParaRPr lang="en-US" sz="2400" b="1" dirty="0">
                  <a:cs typeface="Times New Roman" panose="02020603050405020304" pitchFamily="18" charset="0"/>
                </a:endParaRPr>
              </a:p>
              <a:p>
                <a:r>
                  <a:rPr lang="en-US" sz="2400" dirty="0">
                    <a:cs typeface="Times New Roman" panose="02020603050405020304" pitchFamily="18" charset="0"/>
                  </a:rPr>
                  <a:t>This is the question of </a:t>
                </a:r>
                <a:r>
                  <a:rPr lang="en-US" sz="2400" b="1" dirty="0">
                    <a:solidFill>
                      <a:schemeClr val="accent2">
                        <a:lumMod val="75000"/>
                      </a:schemeClr>
                    </a:solidFill>
                    <a:cs typeface="Times New Roman" panose="02020603050405020304" pitchFamily="18" charset="0"/>
                  </a:rPr>
                  <a:t>inference</a:t>
                </a:r>
              </a:p>
              <a:p>
                <a:r>
                  <a:rPr lang="en-US" sz="2400" b="1" dirty="0">
                    <a:solidFill>
                      <a:schemeClr val="accent2">
                        <a:lumMod val="75000"/>
                      </a:schemeClr>
                    </a:solidFill>
                    <a:cs typeface="Times New Roman" panose="02020603050405020304" pitchFamily="18" charset="0"/>
                  </a:rPr>
                  <a:t>It looks just like any other hypothesis test!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982201" cy="5141388"/>
              </a:xfrm>
              <a:blipFill>
                <a:blip r:embed="rId3"/>
                <a:stretch>
                  <a:fillRect l="-916"/>
                </a:stretch>
              </a:blipFill>
            </p:spPr>
            <p:txBody>
              <a:bodyPr/>
              <a:lstStyle/>
              <a:p>
                <a:r>
                  <a:rPr lang="en-US">
                    <a:noFill/>
                  </a:rPr>
                  <a:t> </a:t>
                </a:r>
              </a:p>
            </p:txBody>
          </p:sp>
        </mc:Fallback>
      </mc:AlternateContent>
    </p:spTree>
    <p:extLst>
      <p:ext uri="{BB962C8B-B14F-4D97-AF65-F5344CB8AC3E}">
        <p14:creationId xmlns:p14="http://schemas.microsoft.com/office/powerpoint/2010/main" val="16346174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 Simulation Example</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200" dirty="0">
                    <a:solidFill>
                      <a:schemeClr val="tx1"/>
                    </a:solidFill>
                    <a:cs typeface="Times New Roman" panose="02020603050405020304" pitchFamily="18" charset="0"/>
                  </a:rPr>
                  <a:t>The intuition for inference (and standard errors, </a:t>
                </a:r>
                <a:r>
                  <a:rPr lang="en-US" sz="2200" i="1" dirty="0">
                    <a:solidFill>
                      <a:schemeClr val="tx1"/>
                    </a:solidFill>
                    <a:cs typeface="Times New Roman" panose="02020603050405020304" pitchFamily="18" charset="0"/>
                  </a:rPr>
                  <a:t>p</a:t>
                </a:r>
                <a:r>
                  <a:rPr lang="en-US" sz="2200" dirty="0">
                    <a:solidFill>
                      <a:schemeClr val="tx1"/>
                    </a:solidFill>
                    <a:cs typeface="Times New Roman" panose="02020603050405020304" pitchFamily="18" charset="0"/>
                  </a:rPr>
                  <a:t>-values, etc.) is based on simulations of a </a:t>
                </a:r>
                <a:r>
                  <a:rPr lang="en-US" sz="2200" b="1" dirty="0">
                    <a:solidFill>
                      <a:schemeClr val="tx1"/>
                    </a:solidFill>
                    <a:cs typeface="Times New Roman" panose="02020603050405020304" pitchFamily="18" charset="0"/>
                  </a:rPr>
                  <a:t>null world </a:t>
                </a:r>
              </a:p>
              <a:p>
                <a:r>
                  <a:rPr lang="en-US" sz="2200" b="1" dirty="0">
                    <a:solidFill>
                      <a:schemeClr val="tx1"/>
                    </a:solidFill>
                    <a:cs typeface="Times New Roman" panose="02020603050405020304" pitchFamily="18" charset="0"/>
                  </a:rPr>
                  <a:t>Randomly shuffle </a:t>
                </a:r>
                <a:r>
                  <a:rPr lang="en-US" sz="2200" dirty="0">
                    <a:solidFill>
                      <a:schemeClr val="tx1"/>
                    </a:solidFill>
                    <a:cs typeface="Times New Roman" panose="02020603050405020304" pitchFamily="18" charset="0"/>
                  </a:rPr>
                  <a:t>the A1C checks and hospitalizations columns </a:t>
                </a:r>
                <a14:m>
                  <m:oMath xmlns:m="http://schemas.openxmlformats.org/officeDocument/2006/math">
                    <m:r>
                      <a:rPr lang="en-US" sz="2200" b="0" i="1" smtClean="0">
                        <a:solidFill>
                          <a:schemeClr val="tx1"/>
                        </a:solidFill>
                        <a:latin typeface="Cambria Math" panose="02040503050406030204" pitchFamily="18" charset="0"/>
                        <a:cs typeface="Times New Roman" panose="02020603050405020304" pitchFamily="18" charset="0"/>
                      </a:rPr>
                      <m:t>↑</m:t>
                    </m:r>
                  </m:oMath>
                </a14:m>
                <a:r>
                  <a:rPr lang="en-US" sz="2200" dirty="0">
                    <a:solidFill>
                      <a:schemeClr val="tx1"/>
                    </a:solidFill>
                    <a:cs typeface="Times New Roman" panose="02020603050405020304" pitchFamily="18" charset="0"/>
                  </a:rPr>
                  <a:t>5,000 times, compare results for estimated </a:t>
                </a:r>
                <a14:m>
                  <m:oMath xmlns:m="http://schemas.openxmlformats.org/officeDocument/2006/math">
                    <m:acc>
                      <m:accPr>
                        <m:chr m:val="̂"/>
                        <m:ctrlPr>
                          <a:rPr lang="en-US" sz="2200" b="0" i="1" smtClean="0">
                            <a:solidFill>
                              <a:schemeClr val="tx1"/>
                            </a:solidFill>
                            <a:latin typeface="Cambria Math" panose="02040503050406030204" pitchFamily="18" charset="0"/>
                            <a:cs typeface="Times New Roman" panose="02020603050405020304" pitchFamily="18" charset="0"/>
                          </a:rPr>
                        </m:ctrlPr>
                      </m:accPr>
                      <m:e>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e>
                    </m:acc>
                  </m:oMath>
                </a14:m>
                <a:endParaRPr lang="en-US" sz="2200" dirty="0">
                  <a:solidFill>
                    <a:schemeClr val="tx1"/>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372" t="-106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56AEE66-A3B2-993E-EFA7-340F9B5E5E4E}"/>
              </a:ext>
            </a:extLst>
          </p:cNvPr>
          <p:cNvPicPr>
            <a:picLocks noChangeAspect="1"/>
          </p:cNvPicPr>
          <p:nvPr/>
        </p:nvPicPr>
        <p:blipFill>
          <a:blip r:embed="rId4"/>
          <a:stretch>
            <a:fillRect/>
          </a:stretch>
        </p:blipFill>
        <p:spPr>
          <a:xfrm>
            <a:off x="1474791" y="2743200"/>
            <a:ext cx="7401771" cy="365760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C4EBAB0-5CE8-E8E3-8EFB-A191414F8616}"/>
                  </a:ext>
                </a:extLst>
              </p:cNvPr>
              <p:cNvSpPr txBox="1"/>
              <p:nvPr/>
            </p:nvSpPr>
            <p:spPr>
              <a:xfrm>
                <a:off x="5321065" y="6379029"/>
                <a:ext cx="475578" cy="3839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e>
                      </m:acc>
                    </m:oMath>
                  </m:oMathPara>
                </a14:m>
                <a:endParaRPr lang="en-US" dirty="0"/>
              </a:p>
            </p:txBody>
          </p:sp>
        </mc:Choice>
        <mc:Fallback xmlns="">
          <p:sp>
            <p:nvSpPr>
              <p:cNvPr id="4" name="TextBox 3">
                <a:extLst>
                  <a:ext uri="{FF2B5EF4-FFF2-40B4-BE49-F238E27FC236}">
                    <a16:creationId xmlns:a16="http://schemas.microsoft.com/office/drawing/2014/main" id="{FC4EBAB0-5CE8-E8E3-8EFB-A191414F8616}"/>
                  </a:ext>
                </a:extLst>
              </p:cNvPr>
              <p:cNvSpPr txBox="1">
                <a:spLocks noRot="1" noChangeAspect="1" noMove="1" noResize="1" noEditPoints="1" noAdjustHandles="1" noChangeArrowheads="1" noChangeShapeType="1" noTextEdit="1"/>
              </p:cNvSpPr>
              <p:nvPr/>
            </p:nvSpPr>
            <p:spPr>
              <a:xfrm>
                <a:off x="5321065" y="6379029"/>
                <a:ext cx="475578" cy="383951"/>
              </a:xfrm>
              <a:prstGeom prst="rect">
                <a:avLst/>
              </a:prstGeom>
              <a:blipFill>
                <a:blip r:embed="rId5"/>
                <a:stretch>
                  <a:fillRect r="-1282" b="-15873"/>
                </a:stretch>
              </a:blipFill>
            </p:spPr>
            <p:txBody>
              <a:bodyPr/>
              <a:lstStyle/>
              <a:p>
                <a:r>
                  <a:rPr lang="en-US">
                    <a:noFill/>
                  </a:rPr>
                  <a:t> </a:t>
                </a:r>
              </a:p>
            </p:txBody>
          </p:sp>
        </mc:Fallback>
      </mc:AlternateContent>
    </p:spTree>
    <p:extLst>
      <p:ext uri="{BB962C8B-B14F-4D97-AF65-F5344CB8AC3E}">
        <p14:creationId xmlns:p14="http://schemas.microsoft.com/office/powerpoint/2010/main" val="40775954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 Simulation Example</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200" dirty="0">
                    <a:solidFill>
                      <a:schemeClr val="tx1"/>
                    </a:solidFill>
                    <a:cs typeface="Times New Roman" panose="02020603050405020304" pitchFamily="18" charset="0"/>
                  </a:rPr>
                  <a:t>The intuition for inference (and standard errors, </a:t>
                </a:r>
                <a:r>
                  <a:rPr lang="en-US" sz="2200" i="1" dirty="0">
                    <a:solidFill>
                      <a:schemeClr val="tx1"/>
                    </a:solidFill>
                    <a:cs typeface="Times New Roman" panose="02020603050405020304" pitchFamily="18" charset="0"/>
                  </a:rPr>
                  <a:t>p</a:t>
                </a:r>
                <a:r>
                  <a:rPr lang="en-US" sz="2200" dirty="0">
                    <a:solidFill>
                      <a:schemeClr val="tx1"/>
                    </a:solidFill>
                    <a:cs typeface="Times New Roman" panose="02020603050405020304" pitchFamily="18" charset="0"/>
                  </a:rPr>
                  <a:t>-values, etc.) is based on simulations of a </a:t>
                </a:r>
                <a:r>
                  <a:rPr lang="en-US" sz="2200" b="1" dirty="0">
                    <a:solidFill>
                      <a:schemeClr val="tx1"/>
                    </a:solidFill>
                    <a:cs typeface="Times New Roman" panose="02020603050405020304" pitchFamily="18" charset="0"/>
                  </a:rPr>
                  <a:t>null world </a:t>
                </a:r>
              </a:p>
              <a:p>
                <a:r>
                  <a:rPr lang="en-US" sz="2200" b="1" dirty="0">
                    <a:solidFill>
                      <a:schemeClr val="tx1"/>
                    </a:solidFill>
                    <a:cs typeface="Times New Roman" panose="02020603050405020304" pitchFamily="18" charset="0"/>
                  </a:rPr>
                  <a:t>Randomly shuffle </a:t>
                </a:r>
                <a:r>
                  <a:rPr lang="en-US" sz="2200" dirty="0">
                    <a:solidFill>
                      <a:schemeClr val="tx1"/>
                    </a:solidFill>
                    <a:cs typeface="Times New Roman" panose="02020603050405020304" pitchFamily="18" charset="0"/>
                  </a:rPr>
                  <a:t>the A1C checks and hospitalizations columns </a:t>
                </a:r>
                <a14:m>
                  <m:oMath xmlns:m="http://schemas.openxmlformats.org/officeDocument/2006/math">
                    <m:r>
                      <a:rPr lang="en-US" sz="2200" b="0" i="1" smtClean="0">
                        <a:solidFill>
                          <a:schemeClr val="tx1"/>
                        </a:solidFill>
                        <a:latin typeface="Cambria Math" panose="02040503050406030204" pitchFamily="18" charset="0"/>
                        <a:cs typeface="Times New Roman" panose="02020603050405020304" pitchFamily="18" charset="0"/>
                      </a:rPr>
                      <m:t>↑</m:t>
                    </m:r>
                  </m:oMath>
                </a14:m>
                <a:r>
                  <a:rPr lang="en-US" sz="2200" dirty="0">
                    <a:solidFill>
                      <a:schemeClr val="tx1"/>
                    </a:solidFill>
                    <a:cs typeface="Times New Roman" panose="02020603050405020304" pitchFamily="18" charset="0"/>
                  </a:rPr>
                  <a:t>5,000 times, compare results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372" t="-106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56AEE66-A3B2-993E-EFA7-340F9B5E5E4E}"/>
              </a:ext>
            </a:extLst>
          </p:cNvPr>
          <p:cNvPicPr>
            <a:picLocks noChangeAspect="1"/>
          </p:cNvPicPr>
          <p:nvPr/>
        </p:nvPicPr>
        <p:blipFill>
          <a:blip r:embed="rId4"/>
          <a:stretch>
            <a:fillRect/>
          </a:stretch>
        </p:blipFill>
        <p:spPr>
          <a:xfrm>
            <a:off x="1474791" y="2743200"/>
            <a:ext cx="7401771" cy="3657600"/>
          </a:xfrm>
          <a:prstGeom prst="rect">
            <a:avLst/>
          </a:prstGeom>
        </p:spPr>
      </p:pic>
      <p:cxnSp>
        <p:nvCxnSpPr>
          <p:cNvPr id="6" name="Straight Connector 5">
            <a:extLst>
              <a:ext uri="{FF2B5EF4-FFF2-40B4-BE49-F238E27FC236}">
                <a16:creationId xmlns:a16="http://schemas.microsoft.com/office/drawing/2014/main" id="{35877717-3A29-FC1D-863B-A9E0A052E0D7}"/>
              </a:ext>
            </a:extLst>
          </p:cNvPr>
          <p:cNvCxnSpPr/>
          <p:nvPr/>
        </p:nvCxnSpPr>
        <p:spPr>
          <a:xfrm flipV="1">
            <a:off x="7620000" y="3429000"/>
            <a:ext cx="0" cy="25146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1F66434-4ACD-F52B-D2AD-45BC3BE108FE}"/>
                  </a:ext>
                </a:extLst>
              </p:cNvPr>
              <p:cNvSpPr txBox="1"/>
              <p:nvPr/>
            </p:nvSpPr>
            <p:spPr>
              <a:xfrm>
                <a:off x="8876562" y="3124200"/>
                <a:ext cx="2172438" cy="1589218"/>
              </a:xfrm>
              <a:prstGeom prst="rect">
                <a:avLst/>
              </a:prstGeom>
              <a:solidFill>
                <a:schemeClr val="accent5">
                  <a:lumMod val="20000"/>
                  <a:lumOff val="80000"/>
                </a:schemeClr>
              </a:solidFill>
            </p:spPr>
            <p:txBody>
              <a:bodyPr wrap="square" rtlCol="0">
                <a:spAutoFit/>
              </a:bodyPr>
              <a:lstStyle/>
              <a:p>
                <a:r>
                  <a:rPr lang="en-US" sz="2400" dirty="0">
                    <a:solidFill>
                      <a:srgbClr val="FF0000"/>
                    </a:solidFill>
                  </a:rPr>
                  <a:t>What if this is the </a:t>
                </a:r>
                <a14:m>
                  <m:oMath xmlns:m="http://schemas.openxmlformats.org/officeDocument/2006/math">
                    <m:acc>
                      <m:accPr>
                        <m:chr m:val="̂"/>
                        <m:ctrlPr>
                          <a:rPr lang="en-US" sz="2400" b="0" i="1" smtClean="0">
                            <a:solidFill>
                              <a:srgbClr val="FF0000"/>
                            </a:solidFill>
                            <a:latin typeface="Cambria Math" panose="02040503050406030204" pitchFamily="18" charset="0"/>
                          </a:rPr>
                        </m:ctrlPr>
                      </m:accPr>
                      <m:e>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𝛽</m:t>
                            </m:r>
                          </m:e>
                          <m:sub>
                            <m:r>
                              <a:rPr lang="en-US" sz="2400" b="0" i="1" smtClean="0">
                                <a:solidFill>
                                  <a:srgbClr val="FF0000"/>
                                </a:solidFill>
                                <a:latin typeface="Cambria Math" panose="02040503050406030204" pitchFamily="18" charset="0"/>
                              </a:rPr>
                              <m:t>1</m:t>
                            </m:r>
                          </m:sub>
                        </m:sSub>
                      </m:e>
                    </m:acc>
                  </m:oMath>
                </a14:m>
                <a:r>
                  <a:rPr lang="en-US" sz="2400" dirty="0">
                    <a:solidFill>
                      <a:srgbClr val="FF0000"/>
                    </a:solidFill>
                  </a:rPr>
                  <a:t> </a:t>
                </a:r>
                <a:r>
                  <a:rPr lang="en-US" sz="2400" b="1" dirty="0">
                    <a:solidFill>
                      <a:srgbClr val="FF0000"/>
                    </a:solidFill>
                  </a:rPr>
                  <a:t>our real data </a:t>
                </a:r>
                <a:r>
                  <a:rPr lang="en-US" sz="2400" dirty="0">
                    <a:solidFill>
                      <a:srgbClr val="FF0000"/>
                    </a:solidFill>
                  </a:rPr>
                  <a:t>told us?</a:t>
                </a:r>
              </a:p>
            </p:txBody>
          </p:sp>
        </mc:Choice>
        <mc:Fallback xmlns="">
          <p:sp>
            <p:nvSpPr>
              <p:cNvPr id="4" name="TextBox 3">
                <a:extLst>
                  <a:ext uri="{FF2B5EF4-FFF2-40B4-BE49-F238E27FC236}">
                    <a16:creationId xmlns:a16="http://schemas.microsoft.com/office/drawing/2014/main" id="{81F66434-4ACD-F52B-D2AD-45BC3BE108FE}"/>
                  </a:ext>
                </a:extLst>
              </p:cNvPr>
              <p:cNvSpPr txBox="1">
                <a:spLocks noRot="1" noChangeAspect="1" noMove="1" noResize="1" noEditPoints="1" noAdjustHandles="1" noChangeArrowheads="1" noChangeShapeType="1" noTextEdit="1"/>
              </p:cNvSpPr>
              <p:nvPr/>
            </p:nvSpPr>
            <p:spPr>
              <a:xfrm>
                <a:off x="8876562" y="3124200"/>
                <a:ext cx="2172438" cy="1589218"/>
              </a:xfrm>
              <a:prstGeom prst="rect">
                <a:avLst/>
              </a:prstGeom>
              <a:blipFill>
                <a:blip r:embed="rId5"/>
                <a:stretch>
                  <a:fillRect l="-4202" t="-3077" b="-7692"/>
                </a:stretch>
              </a:blipFill>
            </p:spPr>
            <p:txBody>
              <a:bodyPr/>
              <a:lstStyle/>
              <a:p>
                <a:r>
                  <a:rPr lang="en-US">
                    <a:noFill/>
                  </a:rPr>
                  <a:t> </a:t>
                </a:r>
              </a:p>
            </p:txBody>
          </p:sp>
        </mc:Fallback>
      </mc:AlternateContent>
    </p:spTree>
    <p:extLst>
      <p:ext uri="{BB962C8B-B14F-4D97-AF65-F5344CB8AC3E}">
        <p14:creationId xmlns:p14="http://schemas.microsoft.com/office/powerpoint/2010/main" val="30887490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Sampling Distribution of </a:t>
                </a:r>
                <a14:m>
                  <m:oMath xmlns:m="http://schemas.openxmlformats.org/officeDocument/2006/math">
                    <m:acc>
                      <m:accPr>
                        <m:chr m:val="̂"/>
                        <m:ctrlPr>
                          <a:rPr lang="en-US" sz="3600" b="0" i="1" smtClean="0">
                            <a:latin typeface="Cambria Math" panose="02040503050406030204" pitchFamily="18" charset="0"/>
                            <a:cs typeface="Times New Roman" panose="02020603050405020304" pitchFamily="18" charset="0"/>
                          </a:rPr>
                        </m:ctrlPr>
                      </m:accPr>
                      <m:e>
                        <m:sSub>
                          <m:sSubPr>
                            <m:ctrlPr>
                              <a:rPr lang="en-US" sz="3600" b="0" i="1" smtClean="0">
                                <a:latin typeface="Cambria Math" panose="02040503050406030204" pitchFamily="18" charset="0"/>
                                <a:cs typeface="Times New Roman" panose="02020603050405020304" pitchFamily="18" charset="0"/>
                              </a:rPr>
                            </m:ctrlPr>
                          </m:sSubPr>
                          <m:e>
                            <m:r>
                              <a:rPr lang="en-US" sz="3600" b="0" i="1" smtClean="0">
                                <a:latin typeface="Cambria Math" panose="02040503050406030204" pitchFamily="18" charset="0"/>
                                <a:cs typeface="Times New Roman" panose="02020603050405020304" pitchFamily="18" charset="0"/>
                              </a:rPr>
                              <m:t>𝛽</m:t>
                            </m:r>
                          </m:e>
                          <m:sub>
                            <m:r>
                              <a:rPr lang="en-US" sz="3600" b="0" i="1" smtClean="0">
                                <a:latin typeface="Cambria Math" panose="02040503050406030204" pitchFamily="18" charset="0"/>
                                <a:cs typeface="Times New Roman" panose="02020603050405020304" pitchFamily="18" charset="0"/>
                              </a:rPr>
                              <m:t>𝑖</m:t>
                            </m:r>
                          </m:sub>
                        </m:sSub>
                      </m:e>
                    </m:acc>
                  </m:oMath>
                </a14:m>
                <a:endParaRPr lang="en-US" sz="3600" dirty="0">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09600" y="337392"/>
                <a:ext cx="10439400" cy="624840"/>
              </a:xfrm>
              <a:blipFill>
                <a:blip r:embed="rId3"/>
                <a:stretch>
                  <a:fillRect l="-1751" t="-17476" b="-35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200" dirty="0">
                  <a:solidFill>
                    <a:schemeClr val="tx1"/>
                  </a:solidFill>
                  <a:latin typeface="Open Sans"/>
                  <a:ea typeface="Open Sans" panose="020B0606030504020204" pitchFamily="34" charset="0"/>
                  <a:cs typeface="Open Sans" panose="020B0606030504020204" pitchFamily="34" charset="0"/>
                </a:endParaRPr>
              </a:p>
              <a:p>
                <a:r>
                  <a:rPr lang="en-US" sz="2200" dirty="0">
                    <a:cs typeface="Times New Roman" panose="02020603050405020304" pitchFamily="18" charset="0"/>
                  </a:rPr>
                  <a:t>We can define a nice </a:t>
                </a:r>
                <a:r>
                  <a:rPr lang="en-US" sz="2200" b="1" dirty="0">
                    <a:cs typeface="Times New Roman" panose="02020603050405020304" pitchFamily="18" charset="0"/>
                  </a:rPr>
                  <a:t>sampling distribution </a:t>
                </a:r>
                <a:r>
                  <a:rPr lang="en-US" sz="2200" dirty="0">
                    <a:cs typeface="Times New Roman" panose="02020603050405020304" pitchFamily="18" charset="0"/>
                  </a:rPr>
                  <a:t>for any coefficient</a:t>
                </a:r>
              </a:p>
              <a:p>
                <a:pPr marL="0" indent="0">
                  <a:buNone/>
                </a:pPr>
                <a14:m>
                  <m:oMathPara xmlns:m="http://schemas.openxmlformats.org/officeDocument/2006/math">
                    <m:oMathParaPr>
                      <m:jc m:val="centerGroup"/>
                    </m:oMathParaPr>
                    <m:oMath xmlns:m="http://schemas.openxmlformats.org/officeDocument/2006/math">
                      <m:acc>
                        <m:accPr>
                          <m:chr m:val="̂"/>
                          <m:ctrlPr>
                            <a:rPr lang="en-US" sz="22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e>
                      </m:acc>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𝒩</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nary>
                                <m:naryPr>
                                  <m: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naryPr>
                                <m:sub>
                                  <m:d>
                                    <m:dPr>
                                      <m:begChr m:val="{"/>
                                      <m:end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e>
                                  </m:d>
                                </m:sub>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p>
                                <m:e>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200" b="0" i="1" smtClean="0">
                                                  <a:solidFill>
                                                    <a:schemeClr val="tx1"/>
                                                  </a:solidFill>
                                                  <a:latin typeface="Cambria Math" panose="02040503050406030204" pitchFamily="18" charset="0"/>
                                                </a:rPr>
                                              </m:ctrlPr>
                                            </m:accPr>
                                            <m:e>
                                              <m:r>
                                                <a:rPr lang="en-US" sz="2200" b="0" i="1" smtClean="0">
                                                  <a:solidFill>
                                                    <a:schemeClr val="tx1"/>
                                                  </a:solidFill>
                                                  <a:latin typeface="Cambria Math" panose="02040503050406030204" pitchFamily="18" charset="0"/>
                                                </a:rPr>
                                                <m:t>𝑥</m:t>
                                              </m:r>
                                            </m:e>
                                          </m:acc>
                                        </m:e>
                                      </m:d>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e>
                              </m:nary>
                            </m:den>
                          </m:f>
                        </m:e>
                      </m:d>
                      <m:r>
                        <a:rPr lang="en-US" sz="2200" i="1">
                          <a:latin typeface="Cambria Math" panose="02040503050406030204" pitchFamily="18" charset="0"/>
                          <a:ea typeface="Open Sans" panose="020B0606030504020204" pitchFamily="34" charset="0"/>
                          <a:cs typeface="Open Sans" panose="020B0606030504020204" pitchFamily="34" charset="0"/>
                        </a:rPr>
                        <m:t>=</m:t>
                      </m:r>
                      <m:r>
                        <a:rPr lang="en-US" sz="2200" i="1">
                          <a:latin typeface="Cambria Math" panose="02040503050406030204" pitchFamily="18" charset="0"/>
                          <a:ea typeface="Open Sans" panose="020B0606030504020204" pitchFamily="34" charset="0"/>
                          <a:cs typeface="Open Sans" panose="020B0606030504020204" pitchFamily="34" charset="0"/>
                        </a:rPr>
                        <m:t>𝒩</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𝑆𝑆</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sub>
                              </m:sSub>
                            </m:den>
                          </m:f>
                        </m:e>
                      </m:d>
                    </m:oMath>
                  </m:oMathPara>
                </a14:m>
                <a:endParaRPr lang="en-US" sz="2200" b="1" dirty="0">
                  <a:solidFill>
                    <a:schemeClr val="accent2">
                      <a:lumMod val="75000"/>
                    </a:schemeClr>
                  </a:solidFill>
                  <a:cs typeface="Times New Roman" panose="02020603050405020304" pitchFamily="18" charset="0"/>
                </a:endParaRPr>
              </a:p>
              <a:p>
                <a:endParaRPr lang="en-US" sz="22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4"/>
                <a:stretch>
                  <a:fillRect l="-372"/>
                </a:stretch>
              </a:blipFill>
            </p:spPr>
            <p:txBody>
              <a:bodyPr/>
              <a:lstStyle/>
              <a:p>
                <a:r>
                  <a:rPr lang="en-US">
                    <a:noFill/>
                  </a:rPr>
                  <a:t> </a:t>
                </a:r>
              </a:p>
            </p:txBody>
          </p:sp>
        </mc:Fallback>
      </mc:AlternateContent>
    </p:spTree>
    <p:extLst>
      <p:ext uri="{BB962C8B-B14F-4D97-AF65-F5344CB8AC3E}">
        <p14:creationId xmlns:p14="http://schemas.microsoft.com/office/powerpoint/2010/main" val="12485382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Sampling Distribution of </a:t>
                </a:r>
                <a14:m>
                  <m:oMath xmlns:m="http://schemas.openxmlformats.org/officeDocument/2006/math">
                    <m:acc>
                      <m:accPr>
                        <m:chr m:val="̂"/>
                        <m:ctrlPr>
                          <a:rPr lang="en-US" sz="3600" b="0" i="1" smtClean="0">
                            <a:latin typeface="Cambria Math" panose="02040503050406030204" pitchFamily="18" charset="0"/>
                            <a:cs typeface="Times New Roman" panose="02020603050405020304" pitchFamily="18" charset="0"/>
                          </a:rPr>
                        </m:ctrlPr>
                      </m:accPr>
                      <m:e>
                        <m:sSub>
                          <m:sSubPr>
                            <m:ctrlPr>
                              <a:rPr lang="en-US" sz="3600" b="0" i="1" smtClean="0">
                                <a:latin typeface="Cambria Math" panose="02040503050406030204" pitchFamily="18" charset="0"/>
                                <a:cs typeface="Times New Roman" panose="02020603050405020304" pitchFamily="18" charset="0"/>
                              </a:rPr>
                            </m:ctrlPr>
                          </m:sSubPr>
                          <m:e>
                            <m:r>
                              <a:rPr lang="en-US" sz="3600" b="0" i="1" smtClean="0">
                                <a:latin typeface="Cambria Math" panose="02040503050406030204" pitchFamily="18" charset="0"/>
                                <a:cs typeface="Times New Roman" panose="02020603050405020304" pitchFamily="18" charset="0"/>
                              </a:rPr>
                              <m:t>𝛽</m:t>
                            </m:r>
                          </m:e>
                          <m:sub>
                            <m:r>
                              <a:rPr lang="en-US" sz="3600" b="0" i="1" smtClean="0">
                                <a:latin typeface="Cambria Math" panose="02040503050406030204" pitchFamily="18" charset="0"/>
                                <a:cs typeface="Times New Roman" panose="02020603050405020304" pitchFamily="18" charset="0"/>
                              </a:rPr>
                              <m:t>𝑖</m:t>
                            </m:r>
                          </m:sub>
                        </m:sSub>
                      </m:e>
                    </m:acc>
                  </m:oMath>
                </a14:m>
                <a:endParaRPr lang="en-US" sz="3600" dirty="0">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09600" y="337392"/>
                <a:ext cx="10439400" cy="624840"/>
              </a:xfrm>
              <a:blipFill>
                <a:blip r:embed="rId3"/>
                <a:stretch>
                  <a:fillRect l="-1751" t="-17476" b="-35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200" dirty="0">
                  <a:solidFill>
                    <a:schemeClr val="tx1"/>
                  </a:solidFill>
                  <a:latin typeface="Open Sans"/>
                  <a:ea typeface="Open Sans" panose="020B0606030504020204" pitchFamily="34" charset="0"/>
                  <a:cs typeface="Open Sans" panose="020B0606030504020204" pitchFamily="34" charset="0"/>
                </a:endParaRPr>
              </a:p>
              <a:p>
                <a:r>
                  <a:rPr lang="en-US" sz="2200" dirty="0">
                    <a:cs typeface="Times New Roman" panose="02020603050405020304" pitchFamily="18" charset="0"/>
                  </a:rPr>
                  <a:t>We can define a nice </a:t>
                </a:r>
                <a:r>
                  <a:rPr lang="en-US" sz="2200" b="1" dirty="0">
                    <a:cs typeface="Times New Roman" panose="02020603050405020304" pitchFamily="18" charset="0"/>
                  </a:rPr>
                  <a:t>sampling distribution </a:t>
                </a:r>
                <a:r>
                  <a:rPr lang="en-US" sz="2200" dirty="0">
                    <a:cs typeface="Times New Roman" panose="02020603050405020304" pitchFamily="18" charset="0"/>
                  </a:rPr>
                  <a:t>for any coefficient</a:t>
                </a:r>
              </a:p>
              <a:p>
                <a:pPr marL="0" indent="0">
                  <a:buNone/>
                </a:pPr>
                <a14:m>
                  <m:oMathPara xmlns:m="http://schemas.openxmlformats.org/officeDocument/2006/math">
                    <m:oMathParaPr>
                      <m:jc m:val="centerGroup"/>
                    </m:oMathParaPr>
                    <m:oMath xmlns:m="http://schemas.openxmlformats.org/officeDocument/2006/math">
                      <m:acc>
                        <m:accPr>
                          <m:chr m:val="̂"/>
                          <m:ctrlPr>
                            <a:rPr lang="en-US" sz="22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e>
                      </m:acc>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𝒩</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nary>
                                <m:naryPr>
                                  <m: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naryPr>
                                <m:sub>
                                  <m:d>
                                    <m:dPr>
                                      <m:begChr m:val="{"/>
                                      <m:end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e>
                                  </m:d>
                                </m:sub>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p>
                                <m:e>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200" b="0" i="1" smtClean="0">
                                                  <a:solidFill>
                                                    <a:schemeClr val="tx1"/>
                                                  </a:solidFill>
                                                  <a:latin typeface="Cambria Math" panose="02040503050406030204" pitchFamily="18" charset="0"/>
                                                </a:rPr>
                                              </m:ctrlPr>
                                            </m:accPr>
                                            <m:e>
                                              <m:r>
                                                <a:rPr lang="en-US" sz="2200" b="0" i="1" smtClean="0">
                                                  <a:solidFill>
                                                    <a:schemeClr val="tx1"/>
                                                  </a:solidFill>
                                                  <a:latin typeface="Cambria Math" panose="02040503050406030204" pitchFamily="18" charset="0"/>
                                                </a:rPr>
                                                <m:t>𝑥</m:t>
                                              </m:r>
                                            </m:e>
                                          </m:acc>
                                        </m:e>
                                      </m:d>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e>
                              </m:nary>
                            </m:den>
                          </m:f>
                        </m:e>
                      </m:d>
                      <m:r>
                        <a:rPr lang="en-US" sz="2200" i="1">
                          <a:latin typeface="Cambria Math" panose="02040503050406030204" pitchFamily="18" charset="0"/>
                          <a:ea typeface="Open Sans" panose="020B0606030504020204" pitchFamily="34" charset="0"/>
                          <a:cs typeface="Open Sans" panose="020B0606030504020204" pitchFamily="34" charset="0"/>
                        </a:rPr>
                        <m:t>=</m:t>
                      </m:r>
                      <m:r>
                        <a:rPr lang="en-US" sz="2200" i="1">
                          <a:latin typeface="Cambria Math" panose="02040503050406030204" pitchFamily="18" charset="0"/>
                          <a:ea typeface="Open Sans" panose="020B0606030504020204" pitchFamily="34" charset="0"/>
                          <a:cs typeface="Open Sans" panose="020B0606030504020204" pitchFamily="34" charset="0"/>
                        </a:rPr>
                        <m:t>𝒩</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𝑆𝑆</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sub>
                              </m:sSub>
                            </m:den>
                          </m:f>
                        </m:e>
                      </m:d>
                    </m:oMath>
                  </m:oMathPara>
                </a14:m>
                <a:endParaRPr lang="en-US" sz="2200" b="1" dirty="0">
                  <a:solidFill>
                    <a:schemeClr val="accent2">
                      <a:lumMod val="75000"/>
                    </a:schemeClr>
                  </a:solidFill>
                  <a:cs typeface="Times New Roman" panose="02020603050405020304" pitchFamily="18" charset="0"/>
                </a:endParaRPr>
              </a:p>
              <a:p>
                <a:endParaRPr lang="en-US" sz="22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4"/>
                <a:stretch>
                  <a:fillRect l="-37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CB005BF-F438-486F-ADB7-2D92C084D334}"/>
              </a:ext>
            </a:extLst>
          </p:cNvPr>
          <p:cNvSpPr txBox="1"/>
          <p:nvPr/>
        </p:nvSpPr>
        <p:spPr>
          <a:xfrm>
            <a:off x="7848600" y="2895600"/>
            <a:ext cx="2514600" cy="369332"/>
          </a:xfrm>
          <a:prstGeom prst="rect">
            <a:avLst/>
          </a:prstGeom>
          <a:solidFill>
            <a:schemeClr val="accent2">
              <a:lumMod val="40000"/>
              <a:lumOff val="60000"/>
            </a:schemeClr>
          </a:solidFill>
          <a:ln>
            <a:solidFill>
              <a:schemeClr val="accent3">
                <a:lumMod val="75000"/>
              </a:schemeClr>
            </a:solidFill>
          </a:ln>
        </p:spPr>
        <p:txBody>
          <a:bodyPr wrap="square" rtlCol="0">
            <a:spAutoFit/>
          </a:bodyPr>
          <a:lstStyle/>
          <a:p>
            <a:pPr algn="ctr"/>
            <a:r>
              <a:rPr lang="en-US" dirty="0"/>
              <a:t>Unbiasedness</a:t>
            </a:r>
          </a:p>
        </p:txBody>
      </p:sp>
      <p:cxnSp>
        <p:nvCxnSpPr>
          <p:cNvPr id="6" name="Straight Arrow Connector 5">
            <a:extLst>
              <a:ext uri="{FF2B5EF4-FFF2-40B4-BE49-F238E27FC236}">
                <a16:creationId xmlns:a16="http://schemas.microsoft.com/office/drawing/2014/main" id="{298BED37-3812-43BD-9FD7-4258583B9EAF}"/>
              </a:ext>
            </a:extLst>
          </p:cNvPr>
          <p:cNvCxnSpPr>
            <a:stCxn id="4" idx="1"/>
          </p:cNvCxnSpPr>
          <p:nvPr/>
        </p:nvCxnSpPr>
        <p:spPr>
          <a:xfrm flipV="1">
            <a:off x="7848600" y="2530053"/>
            <a:ext cx="0" cy="550213"/>
          </a:xfrm>
          <a:prstGeom prst="straightConnector1">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04972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Sampling Distribution of </a:t>
                </a:r>
                <a14:m>
                  <m:oMath xmlns:m="http://schemas.openxmlformats.org/officeDocument/2006/math">
                    <m:acc>
                      <m:accPr>
                        <m:chr m:val="̂"/>
                        <m:ctrlPr>
                          <a:rPr lang="en-US" sz="3600" b="0" i="1" smtClean="0">
                            <a:latin typeface="Cambria Math" panose="02040503050406030204" pitchFamily="18" charset="0"/>
                            <a:cs typeface="Times New Roman" panose="02020603050405020304" pitchFamily="18" charset="0"/>
                          </a:rPr>
                        </m:ctrlPr>
                      </m:accPr>
                      <m:e>
                        <m:sSub>
                          <m:sSubPr>
                            <m:ctrlPr>
                              <a:rPr lang="en-US" sz="3600" b="0" i="1" smtClean="0">
                                <a:latin typeface="Cambria Math" panose="02040503050406030204" pitchFamily="18" charset="0"/>
                                <a:cs typeface="Times New Roman" panose="02020603050405020304" pitchFamily="18" charset="0"/>
                              </a:rPr>
                            </m:ctrlPr>
                          </m:sSubPr>
                          <m:e>
                            <m:r>
                              <a:rPr lang="en-US" sz="3600" b="0" i="1" smtClean="0">
                                <a:latin typeface="Cambria Math" panose="02040503050406030204" pitchFamily="18" charset="0"/>
                                <a:cs typeface="Times New Roman" panose="02020603050405020304" pitchFamily="18" charset="0"/>
                              </a:rPr>
                              <m:t>𝛽</m:t>
                            </m:r>
                          </m:e>
                          <m:sub>
                            <m:r>
                              <a:rPr lang="en-US" sz="3600" b="0" i="1" smtClean="0">
                                <a:latin typeface="Cambria Math" panose="02040503050406030204" pitchFamily="18" charset="0"/>
                                <a:cs typeface="Times New Roman" panose="02020603050405020304" pitchFamily="18" charset="0"/>
                              </a:rPr>
                              <m:t>𝑖</m:t>
                            </m:r>
                          </m:sub>
                        </m:sSub>
                      </m:e>
                    </m:acc>
                  </m:oMath>
                </a14:m>
                <a:endParaRPr lang="en-US" sz="3600" dirty="0">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09600" y="337392"/>
                <a:ext cx="10439400" cy="624840"/>
              </a:xfrm>
              <a:blipFill>
                <a:blip r:embed="rId3"/>
                <a:stretch>
                  <a:fillRect l="-1751" t="-17476" b="-35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200" dirty="0">
                  <a:solidFill>
                    <a:schemeClr val="tx1"/>
                  </a:solidFill>
                  <a:latin typeface="Open Sans"/>
                  <a:ea typeface="Open Sans" panose="020B0606030504020204" pitchFamily="34" charset="0"/>
                  <a:cs typeface="Open Sans" panose="020B0606030504020204" pitchFamily="34" charset="0"/>
                </a:endParaRPr>
              </a:p>
              <a:p>
                <a:r>
                  <a:rPr lang="en-US" sz="2200" dirty="0">
                    <a:cs typeface="Times New Roman" panose="02020603050405020304" pitchFamily="18" charset="0"/>
                  </a:rPr>
                  <a:t>We can define a nice </a:t>
                </a:r>
                <a:r>
                  <a:rPr lang="en-US" sz="2200" b="1" dirty="0">
                    <a:cs typeface="Times New Roman" panose="02020603050405020304" pitchFamily="18" charset="0"/>
                  </a:rPr>
                  <a:t>sampling distribution </a:t>
                </a:r>
                <a:r>
                  <a:rPr lang="en-US" sz="2200" dirty="0">
                    <a:cs typeface="Times New Roman" panose="02020603050405020304" pitchFamily="18" charset="0"/>
                  </a:rPr>
                  <a:t>for any coefficient</a:t>
                </a:r>
              </a:p>
              <a:p>
                <a:pPr marL="0" indent="0">
                  <a:buNone/>
                </a:pPr>
                <a14:m>
                  <m:oMathPara xmlns:m="http://schemas.openxmlformats.org/officeDocument/2006/math">
                    <m:oMathParaPr>
                      <m:jc m:val="centerGroup"/>
                    </m:oMathParaPr>
                    <m:oMath xmlns:m="http://schemas.openxmlformats.org/officeDocument/2006/math">
                      <m:acc>
                        <m:accPr>
                          <m:chr m:val="̂"/>
                          <m:ctrlPr>
                            <a:rPr lang="en-US" sz="22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e>
                      </m:acc>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𝒩</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nary>
                                <m:naryPr>
                                  <m: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naryPr>
                                <m:sub>
                                  <m:d>
                                    <m:dPr>
                                      <m:begChr m:val="{"/>
                                      <m:end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e>
                                  </m:d>
                                </m:sub>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p>
                                <m:e>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200" b="0" i="1" smtClean="0">
                                                  <a:solidFill>
                                                    <a:schemeClr val="tx1"/>
                                                  </a:solidFill>
                                                  <a:latin typeface="Cambria Math" panose="02040503050406030204" pitchFamily="18" charset="0"/>
                                                </a:rPr>
                                              </m:ctrlPr>
                                            </m:accPr>
                                            <m:e>
                                              <m:r>
                                                <a:rPr lang="en-US" sz="2200" b="0" i="1" smtClean="0">
                                                  <a:solidFill>
                                                    <a:schemeClr val="tx1"/>
                                                  </a:solidFill>
                                                  <a:latin typeface="Cambria Math" panose="02040503050406030204" pitchFamily="18" charset="0"/>
                                                </a:rPr>
                                                <m:t>𝑥</m:t>
                                              </m:r>
                                            </m:e>
                                          </m:acc>
                                        </m:e>
                                      </m:d>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e>
                              </m:nary>
                            </m:den>
                          </m:f>
                        </m:e>
                      </m:d>
                      <m:r>
                        <a:rPr lang="en-US" sz="2200" i="1">
                          <a:latin typeface="Cambria Math" panose="02040503050406030204" pitchFamily="18" charset="0"/>
                          <a:ea typeface="Open Sans" panose="020B0606030504020204" pitchFamily="34" charset="0"/>
                          <a:cs typeface="Open Sans" panose="020B0606030504020204" pitchFamily="34" charset="0"/>
                        </a:rPr>
                        <m:t>=</m:t>
                      </m:r>
                      <m:r>
                        <a:rPr lang="en-US" sz="2200" i="1">
                          <a:latin typeface="Cambria Math" panose="02040503050406030204" pitchFamily="18" charset="0"/>
                          <a:ea typeface="Open Sans" panose="020B0606030504020204" pitchFamily="34" charset="0"/>
                          <a:cs typeface="Open Sans" panose="020B0606030504020204" pitchFamily="34" charset="0"/>
                        </a:rPr>
                        <m:t>𝒩</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𝑆𝑆</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sub>
                              </m:sSub>
                            </m:den>
                          </m:f>
                        </m:e>
                      </m:d>
                    </m:oMath>
                  </m:oMathPara>
                </a14:m>
                <a:endParaRPr lang="en-US" sz="2200" b="1" dirty="0">
                  <a:solidFill>
                    <a:schemeClr val="accent2">
                      <a:lumMod val="75000"/>
                    </a:schemeClr>
                  </a:solidFill>
                  <a:cs typeface="Times New Roman" panose="02020603050405020304" pitchFamily="18" charset="0"/>
                </a:endParaRPr>
              </a:p>
              <a:p>
                <a:endParaRPr lang="en-US" sz="22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4"/>
                <a:stretch>
                  <a:fillRect l="-37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CB005BF-F438-486F-ADB7-2D92C084D334}"/>
              </a:ext>
            </a:extLst>
          </p:cNvPr>
          <p:cNvSpPr txBox="1"/>
          <p:nvPr/>
        </p:nvSpPr>
        <p:spPr>
          <a:xfrm>
            <a:off x="7848600" y="3244334"/>
            <a:ext cx="2514600" cy="369332"/>
          </a:xfrm>
          <a:prstGeom prst="rect">
            <a:avLst/>
          </a:prstGeom>
          <a:solidFill>
            <a:schemeClr val="accent3">
              <a:lumMod val="20000"/>
              <a:lumOff val="80000"/>
            </a:schemeClr>
          </a:solidFill>
          <a:ln>
            <a:solidFill>
              <a:schemeClr val="accent3">
                <a:lumMod val="75000"/>
              </a:schemeClr>
            </a:solidFill>
          </a:ln>
        </p:spPr>
        <p:txBody>
          <a:bodyPr wrap="square" rtlCol="0">
            <a:spAutoFit/>
          </a:bodyPr>
          <a:lstStyle/>
          <a:p>
            <a:pPr algn="ctr"/>
            <a:r>
              <a:rPr lang="en-US" dirty="0"/>
              <a:t>Consistency</a:t>
            </a:r>
          </a:p>
        </p:txBody>
      </p:sp>
      <p:cxnSp>
        <p:nvCxnSpPr>
          <p:cNvPr id="6" name="Straight Arrow Connector 5">
            <a:extLst>
              <a:ext uri="{FF2B5EF4-FFF2-40B4-BE49-F238E27FC236}">
                <a16:creationId xmlns:a16="http://schemas.microsoft.com/office/drawing/2014/main" id="{298BED37-3812-43BD-9FD7-4258583B9EAF}"/>
              </a:ext>
            </a:extLst>
          </p:cNvPr>
          <p:cNvCxnSpPr>
            <a:cxnSpLocks/>
          </p:cNvCxnSpPr>
          <p:nvPr/>
        </p:nvCxnSpPr>
        <p:spPr>
          <a:xfrm flipV="1">
            <a:off x="8305800" y="2694121"/>
            <a:ext cx="0" cy="550213"/>
          </a:xfrm>
          <a:prstGeom prst="straightConnector1">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00EF885-623A-C4F9-1377-EE00EF4AE704}"/>
                  </a:ext>
                </a:extLst>
              </p:cNvPr>
              <p:cNvSpPr txBox="1"/>
              <p:nvPr/>
            </p:nvSpPr>
            <p:spPr>
              <a:xfrm>
                <a:off x="990600" y="3244334"/>
                <a:ext cx="9372597" cy="2186048"/>
              </a:xfrm>
              <a:prstGeom prst="rect">
                <a:avLst/>
              </a:prstGeom>
              <a:noFill/>
            </p:spPr>
            <p:txBody>
              <a:bodyPr wrap="square" rtlCol="0">
                <a:spAutoFit/>
              </a:bodyPr>
              <a:lstStyle/>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We typically estimate this variance from the regression: </a:t>
                </a:r>
              </a:p>
              <a:p>
                <a:pPr/>
                <a14:m>
                  <m:oMathPara xmlns:m="http://schemas.openxmlformats.org/officeDocument/2006/math">
                    <m:oMathParaPr>
                      <m:jc m:val="centerGroup"/>
                    </m:oMathParaPr>
                    <m:oMath xmlns:m="http://schemas.openxmlformats.org/officeDocument/2006/math">
                      <m:sSup>
                        <m:sSupPr>
                          <m:ctrlPr>
                            <a:rPr lang="en-US" sz="2200" b="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𝑠</m:t>
                          </m:r>
                        </m:e>
                        <m:sup>
                          <m:r>
                            <a:rPr lang="en-US" sz="2200" b="0" i="1" smtClean="0">
                              <a:latin typeface="Cambria Math" panose="02040503050406030204" pitchFamily="18" charset="0"/>
                              <a:cs typeface="Times New Roman" panose="02020603050405020304" pitchFamily="18" charset="0"/>
                            </a:rPr>
                            <m:t>2</m:t>
                          </m:r>
                        </m:sup>
                      </m:sSup>
                      <m:r>
                        <a:rPr lang="en-US" sz="2200" b="0" i="1" smtClean="0">
                          <a:latin typeface="Cambria Math" panose="02040503050406030204" pitchFamily="18" charset="0"/>
                          <a:cs typeface="Times New Roman" panose="02020603050405020304" pitchFamily="18" charset="0"/>
                        </a:rPr>
                        <m:t>=</m:t>
                      </m:r>
                      <m:f>
                        <m:fPr>
                          <m:ctrlPr>
                            <a:rPr lang="en-US" sz="2200" b="0" i="1" smtClean="0">
                              <a:latin typeface="Cambria Math" panose="02040503050406030204" pitchFamily="18" charset="0"/>
                              <a:cs typeface="Times New Roman" panose="02020603050405020304" pitchFamily="18" charset="0"/>
                            </a:rPr>
                          </m:ctrlPr>
                        </m:fPr>
                        <m:num>
                          <m:nary>
                            <m:naryPr>
                              <m:chr m:val="∑"/>
                              <m:ctrlPr>
                                <a:rPr lang="en-US" sz="2200" b="0" i="1" smtClean="0">
                                  <a:latin typeface="Cambria Math" panose="02040503050406030204" pitchFamily="18" charset="0"/>
                                  <a:cs typeface="Times New Roman" panose="02020603050405020304" pitchFamily="18" charset="0"/>
                                </a:rPr>
                              </m:ctrlPr>
                            </m:naryPr>
                            <m:sub>
                              <m:d>
                                <m:dPr>
                                  <m:begChr m:val="{"/>
                                  <m:endChr m:val="}"/>
                                  <m:ctrlPr>
                                    <a:rPr lang="en-US" sz="2200" b="0" i="1" smtClean="0">
                                      <a:latin typeface="Cambria Math" panose="02040503050406030204" pitchFamily="18" charset="0"/>
                                      <a:cs typeface="Times New Roman" panose="02020603050405020304" pitchFamily="18" charset="0"/>
                                    </a:rPr>
                                  </m:ctrlPr>
                                </m:dPr>
                                <m:e>
                                  <m:r>
                                    <a:rPr lang="en-US" sz="2200" b="0" i="1" smtClean="0">
                                      <a:latin typeface="Cambria Math" panose="02040503050406030204" pitchFamily="18" charset="0"/>
                                      <a:cs typeface="Times New Roman" panose="02020603050405020304" pitchFamily="18" charset="0"/>
                                    </a:rPr>
                                    <m:t>𝑖</m:t>
                                  </m:r>
                                  <m:r>
                                    <a:rPr lang="en-US" sz="2200" b="0" i="1" smtClean="0">
                                      <a:latin typeface="Cambria Math" panose="02040503050406030204" pitchFamily="18" charset="0"/>
                                      <a:cs typeface="Times New Roman" panose="02020603050405020304" pitchFamily="18" charset="0"/>
                                    </a:rPr>
                                    <m:t>=1</m:t>
                                  </m:r>
                                </m:e>
                              </m:d>
                            </m:sub>
                            <m:sup>
                              <m:r>
                                <a:rPr lang="en-US" sz="2200" b="0" i="1" smtClean="0">
                                  <a:latin typeface="Cambria Math" panose="02040503050406030204" pitchFamily="18" charset="0"/>
                                  <a:cs typeface="Times New Roman" panose="02020603050405020304" pitchFamily="18" charset="0"/>
                                </a:rPr>
                                <m:t>𝑛</m:t>
                              </m:r>
                            </m:sup>
                            <m:e>
                              <m:sSubSup>
                                <m:sSubSupPr>
                                  <m:ctrlPr>
                                    <a:rPr lang="en-US" sz="2200" b="0" i="1" dirty="0" smtClean="0">
                                      <a:latin typeface="Cambria Math" panose="02040503050406030204" pitchFamily="18" charset="0"/>
                                      <a:cs typeface="Times New Roman" panose="02020603050405020304" pitchFamily="18" charset="0"/>
                                    </a:rPr>
                                  </m:ctrlPr>
                                </m:sSubSupPr>
                                <m:e>
                                  <m:acc>
                                    <m:accPr>
                                      <m:chr m:val="̂"/>
                                      <m:ctrlPr>
                                        <a:rPr lang="en-US" sz="2200" b="0" i="1" smtClean="0">
                                          <a:latin typeface="Cambria Math" panose="02040503050406030204" pitchFamily="18" charset="0"/>
                                          <a:cs typeface="Times New Roman" panose="02020603050405020304" pitchFamily="18" charset="0"/>
                                        </a:rPr>
                                      </m:ctrlPr>
                                    </m:accPr>
                                    <m:e>
                                      <m:r>
                                        <a:rPr lang="en-US" sz="2200" b="0" i="1" smtClean="0">
                                          <a:latin typeface="Cambria Math" panose="02040503050406030204" pitchFamily="18" charset="0"/>
                                          <a:cs typeface="Times New Roman" panose="02020603050405020304" pitchFamily="18" charset="0"/>
                                        </a:rPr>
                                        <m:t>𝑒</m:t>
                                      </m:r>
                                    </m:e>
                                  </m:acc>
                                </m:e>
                                <m:sub>
                                  <m:r>
                                    <a:rPr lang="en-US" sz="2200" b="0" i="1" dirty="0" smtClean="0">
                                      <a:latin typeface="Cambria Math" panose="02040503050406030204" pitchFamily="18" charset="0"/>
                                      <a:cs typeface="Times New Roman" panose="02020603050405020304" pitchFamily="18" charset="0"/>
                                    </a:rPr>
                                    <m:t>𝑖</m:t>
                                  </m:r>
                                </m:sub>
                                <m:sup>
                                  <m:r>
                                    <a:rPr lang="en-US" sz="2200" b="0" i="1" dirty="0" smtClean="0">
                                      <a:latin typeface="Cambria Math" panose="02040503050406030204" pitchFamily="18" charset="0"/>
                                      <a:cs typeface="Times New Roman" panose="02020603050405020304" pitchFamily="18" charset="0"/>
                                    </a:rPr>
                                    <m:t>2</m:t>
                                  </m:r>
                                </m:sup>
                              </m:sSubSup>
                            </m:e>
                          </m:nary>
                        </m:num>
                        <m:den>
                          <m:r>
                            <a:rPr lang="en-US" sz="2200" b="0" i="1" smtClean="0">
                              <a:latin typeface="Cambria Math" panose="02040503050406030204" pitchFamily="18" charset="0"/>
                              <a:cs typeface="Times New Roman" panose="02020603050405020304" pitchFamily="18" charset="0"/>
                            </a:rPr>
                            <m:t>𝑛</m:t>
                          </m:r>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𝑘</m:t>
                          </m:r>
                          <m:r>
                            <a:rPr lang="en-US" sz="2200" b="0" i="1" smtClean="0">
                              <a:latin typeface="Cambria Math" panose="02040503050406030204" pitchFamily="18" charset="0"/>
                              <a:cs typeface="Times New Roman" panose="02020603050405020304" pitchFamily="18" charset="0"/>
                            </a:rPr>
                            <m:t>−1</m:t>
                          </m:r>
                        </m:den>
                      </m:f>
                      <m:r>
                        <a:rPr lang="en-US" sz="2200" b="0" i="0" smtClean="0">
                          <a:latin typeface="Cambria Math" panose="02040503050406030204" pitchFamily="18" charset="0"/>
                          <a:cs typeface="Times New Roman" panose="02020603050405020304" pitchFamily="18" charset="0"/>
                        </a:rPr>
                        <m:t>=</m:t>
                      </m:r>
                      <m:f>
                        <m:fPr>
                          <m:ctrlPr>
                            <a:rPr lang="en-US" sz="2200" b="0" i="1" smtClean="0">
                              <a:latin typeface="Cambria Math" panose="02040503050406030204" pitchFamily="18" charset="0"/>
                              <a:cs typeface="Times New Roman" panose="02020603050405020304" pitchFamily="18" charset="0"/>
                            </a:rPr>
                          </m:ctrlPr>
                        </m:fPr>
                        <m:num>
                          <m:r>
                            <m:rPr>
                              <m:sty m:val="p"/>
                            </m:rPr>
                            <a:rPr lang="en-US" sz="2200" b="0" i="0" smtClean="0">
                              <a:latin typeface="Cambria Math" panose="02040503050406030204" pitchFamily="18" charset="0"/>
                              <a:cs typeface="Times New Roman" panose="02020603050405020304" pitchFamily="18" charset="0"/>
                            </a:rPr>
                            <m:t>SSE</m:t>
                          </m:r>
                        </m:num>
                        <m:den>
                          <m:r>
                            <m:rPr>
                              <m:sty m:val="p"/>
                            </m:rPr>
                            <a:rPr lang="en-US" sz="2200" b="0" i="0" smtClean="0">
                              <a:latin typeface="Cambria Math" panose="02040503050406030204" pitchFamily="18" charset="0"/>
                              <a:cs typeface="Times New Roman" panose="02020603050405020304" pitchFamily="18" charset="0"/>
                            </a:rPr>
                            <m:t>n</m:t>
                          </m:r>
                          <m:r>
                            <a:rPr lang="en-US" sz="2200" b="0" i="0" smtClean="0">
                              <a:latin typeface="Cambria Math" panose="02040503050406030204" pitchFamily="18" charset="0"/>
                              <a:cs typeface="Times New Roman" panose="02020603050405020304" pitchFamily="18" charset="0"/>
                            </a:rPr>
                            <m:t>−</m:t>
                          </m:r>
                          <m:r>
                            <m:rPr>
                              <m:sty m:val="p"/>
                            </m:rPr>
                            <a:rPr lang="en-US" sz="2200" b="0" i="0" smtClean="0">
                              <a:latin typeface="Cambria Math" panose="02040503050406030204" pitchFamily="18" charset="0"/>
                              <a:cs typeface="Times New Roman" panose="02020603050405020304" pitchFamily="18" charset="0"/>
                            </a:rPr>
                            <m:t>k</m:t>
                          </m:r>
                          <m:r>
                            <a:rPr lang="en-US" sz="2200" b="0" i="0" smtClean="0">
                              <a:latin typeface="Cambria Math" panose="02040503050406030204" pitchFamily="18" charset="0"/>
                              <a:cs typeface="Times New Roman" panose="02020603050405020304" pitchFamily="18" charset="0"/>
                            </a:rPr>
                            <m:t>−1</m:t>
                          </m:r>
                        </m:den>
                      </m:f>
                    </m:oMath>
                  </m:oMathPara>
                </a14:m>
                <a:endParaRPr lang="en-US" sz="2200" b="0" dirty="0">
                  <a:latin typeface="Times New Roman" panose="02020603050405020304" pitchFamily="18" charset="0"/>
                  <a:cs typeface="Times New Roman" panose="02020603050405020304" pitchFamily="18" charset="0"/>
                </a:endParaRPr>
              </a:p>
              <a:p>
                <a:endParaRPr lang="en-US" sz="2200" b="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Given our estimate of </a:t>
                </a:r>
                <a14:m>
                  <m:oMath xmlns:m="http://schemas.openxmlformats.org/officeDocument/2006/math">
                    <m:sSup>
                      <m:sSupPr>
                        <m:ctrlPr>
                          <a:rPr lang="en-US" sz="2200" b="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𝜎</m:t>
                        </m:r>
                      </m:e>
                      <m:sup>
                        <m:r>
                          <a:rPr lang="en-US" sz="2200" b="0" i="1" smtClean="0">
                            <a:latin typeface="Cambria Math" panose="02040503050406030204" pitchFamily="18" charset="0"/>
                            <a:cs typeface="Times New Roman" panose="02020603050405020304" pitchFamily="18" charset="0"/>
                          </a:rPr>
                          <m:t>2</m:t>
                        </m:r>
                      </m:sup>
                    </m:sSup>
                  </m:oMath>
                </a14:m>
                <a:r>
                  <a:rPr lang="en-US" sz="2200" dirty="0">
                    <a:latin typeface="Times New Roman" panose="02020603050405020304" pitchFamily="18" charset="0"/>
                    <a:cs typeface="Times New Roman" panose="02020603050405020304" pitchFamily="18" charset="0"/>
                  </a:rPr>
                  <a:t>, we calculate </a:t>
                </a:r>
                <a:r>
                  <a:rPr lang="en-US" sz="2200" b="1" dirty="0">
                    <a:solidFill>
                      <a:schemeClr val="accent2">
                        <a:lumMod val="75000"/>
                      </a:schemeClr>
                    </a:solidFill>
                    <a:latin typeface="Times New Roman" panose="02020603050405020304" pitchFamily="18" charset="0"/>
                    <a:cs typeface="Times New Roman" panose="02020603050405020304" pitchFamily="18" charset="0"/>
                  </a:rPr>
                  <a:t>standard errors </a:t>
                </a:r>
                <a:r>
                  <a:rPr lang="en-US" sz="2200" dirty="0">
                    <a:latin typeface="Times New Roman" panose="02020603050405020304" pitchFamily="18" charset="0"/>
                    <a:cs typeface="Times New Roman" panose="02020603050405020304" pitchFamily="18" charset="0"/>
                  </a:rPr>
                  <a:t>for coefficients from the </a:t>
                </a:r>
                <a:r>
                  <a:rPr lang="en-US" sz="2200" b="1" dirty="0">
                    <a:latin typeface="Times New Roman" panose="02020603050405020304" pitchFamily="18" charset="0"/>
                    <a:cs typeface="Times New Roman" panose="02020603050405020304" pitchFamily="18" charset="0"/>
                  </a:rPr>
                  <a:t>variance-covariance matrix</a:t>
                </a:r>
                <a:r>
                  <a:rPr lang="en-US" sz="22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sz="220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𝑠</m:t>
                        </m:r>
                      </m:e>
                      <m:sup>
                        <m:r>
                          <a:rPr lang="en-US" sz="2200" b="0" i="1" smtClean="0">
                            <a:latin typeface="Cambria Math" panose="02040503050406030204" pitchFamily="18" charset="0"/>
                            <a:cs typeface="Times New Roman" panose="02020603050405020304" pitchFamily="18" charset="0"/>
                          </a:rPr>
                          <m:t>2</m:t>
                        </m:r>
                      </m:sup>
                    </m:sSup>
                    <m:sSup>
                      <m:sSupPr>
                        <m:ctrlPr>
                          <a:rPr lang="en-US" sz="2200" i="1" smtClean="0">
                            <a:latin typeface="Cambria Math" panose="02040503050406030204" pitchFamily="18" charset="0"/>
                            <a:cs typeface="Times New Roman" panose="02020603050405020304" pitchFamily="18" charset="0"/>
                          </a:rPr>
                        </m:ctrlPr>
                      </m:sSupPr>
                      <m:e>
                        <m:d>
                          <m:dPr>
                            <m:ctrlPr>
                              <a:rPr lang="en-US" sz="2200" i="1" smtClean="0">
                                <a:latin typeface="Cambria Math" panose="02040503050406030204" pitchFamily="18" charset="0"/>
                                <a:cs typeface="Times New Roman" panose="02020603050405020304" pitchFamily="18" charset="0"/>
                              </a:rPr>
                            </m:ctrlPr>
                          </m:dPr>
                          <m:e>
                            <m:sSup>
                              <m:sSupPr>
                                <m:ctrlPr>
                                  <a:rPr lang="en-US" sz="220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𝑋</m:t>
                                </m:r>
                              </m:e>
                              <m:sup>
                                <m:r>
                                  <a:rPr lang="en-US" sz="2200" b="0" i="1" smtClean="0">
                                    <a:latin typeface="Cambria Math" panose="02040503050406030204" pitchFamily="18" charset="0"/>
                                    <a:cs typeface="Times New Roman" panose="02020603050405020304" pitchFamily="18" charset="0"/>
                                  </a:rPr>
                                  <m:t>′</m:t>
                                </m:r>
                              </m:sup>
                            </m:sSup>
                            <m:r>
                              <a:rPr lang="en-US" sz="2200" b="0" i="1" smtClean="0">
                                <a:latin typeface="Cambria Math" panose="02040503050406030204" pitchFamily="18" charset="0"/>
                                <a:cs typeface="Times New Roman" panose="02020603050405020304" pitchFamily="18" charset="0"/>
                              </a:rPr>
                              <m:t>𝑋</m:t>
                            </m:r>
                          </m:e>
                        </m:d>
                      </m:e>
                      <m:sup>
                        <m:d>
                          <m:dPr>
                            <m:begChr m:val="{"/>
                            <m:endChr m:val="}"/>
                            <m:ctrlPr>
                              <a:rPr lang="en-US" sz="2200" i="1" smtClean="0">
                                <a:latin typeface="Cambria Math" panose="02040503050406030204" pitchFamily="18" charset="0"/>
                                <a:cs typeface="Times New Roman" panose="02020603050405020304" pitchFamily="18" charset="0"/>
                              </a:rPr>
                            </m:ctrlPr>
                          </m:dPr>
                          <m:e>
                            <m:r>
                              <a:rPr lang="en-US" sz="2200" b="0" i="1" smtClean="0">
                                <a:latin typeface="Cambria Math" panose="02040503050406030204" pitchFamily="18" charset="0"/>
                                <a:cs typeface="Times New Roman" panose="02020603050405020304" pitchFamily="18" charset="0"/>
                              </a:rPr>
                              <m:t>−1</m:t>
                            </m:r>
                          </m:e>
                        </m:d>
                      </m:sup>
                    </m:sSup>
                  </m:oMath>
                </a14:m>
                <a:endParaRPr lang="en-US" sz="2200"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C00EF885-623A-C4F9-1377-EE00EF4AE704}"/>
                  </a:ext>
                </a:extLst>
              </p:cNvPr>
              <p:cNvSpPr txBox="1">
                <a:spLocks noRot="1" noChangeAspect="1" noMove="1" noResize="1" noEditPoints="1" noAdjustHandles="1" noChangeArrowheads="1" noChangeShapeType="1" noTextEdit="1"/>
              </p:cNvSpPr>
              <p:nvPr/>
            </p:nvSpPr>
            <p:spPr>
              <a:xfrm>
                <a:off x="990600" y="3244334"/>
                <a:ext cx="9372597" cy="2186048"/>
              </a:xfrm>
              <a:prstGeom prst="rect">
                <a:avLst/>
              </a:prstGeom>
              <a:blipFill>
                <a:blip r:embed="rId5"/>
                <a:stretch>
                  <a:fillRect l="-781" t="-1950" b="-4735"/>
                </a:stretch>
              </a:blipFill>
            </p:spPr>
            <p:txBody>
              <a:bodyPr/>
              <a:lstStyle/>
              <a:p>
                <a:r>
                  <a:rPr lang="en-US">
                    <a:noFill/>
                  </a:rPr>
                  <a:t> </a:t>
                </a:r>
              </a:p>
            </p:txBody>
          </p:sp>
        </mc:Fallback>
      </mc:AlternateContent>
    </p:spTree>
    <p:extLst>
      <p:ext uri="{BB962C8B-B14F-4D97-AF65-F5344CB8AC3E}">
        <p14:creationId xmlns:p14="http://schemas.microsoft.com/office/powerpoint/2010/main" val="1610430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9A1AC6-BC8B-9EDD-1368-CCDED5016B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AB772F-5391-D8DA-53A4-057FFE112444}"/>
              </a:ext>
            </a:extLst>
          </p:cNvPr>
          <p:cNvSpPr>
            <a:spLocks noGrp="1"/>
          </p:cNvSpPr>
          <p:nvPr>
            <p:ph type="title"/>
          </p:nvPr>
        </p:nvSpPr>
        <p:spPr>
          <a:xfrm>
            <a:off x="609600" y="337392"/>
            <a:ext cx="10515600" cy="624840"/>
          </a:xfrm>
        </p:spPr>
        <p:txBody>
          <a:bodyPr>
            <a:normAutofit fontScale="90000"/>
          </a:bodyPr>
          <a:lstStyle/>
          <a:p>
            <a:r>
              <a:rPr lang="en-US" dirty="0">
                <a:cs typeface="Times New Roman" panose="02020603050405020304" pitchFamily="18" charset="0"/>
              </a:rPr>
              <a:t>Why should we care about multiple tests?</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E6259DC-E33C-7578-5472-2F23B9D3373A}"/>
              </a:ext>
            </a:extLst>
          </p:cNvPr>
          <p:cNvSpPr>
            <a:spLocks noGrp="1"/>
          </p:cNvSpPr>
          <p:nvPr>
            <p:ph idx="1"/>
          </p:nvPr>
        </p:nvSpPr>
        <p:spPr>
          <a:xfrm>
            <a:off x="762001" y="1066801"/>
            <a:ext cx="10210800" cy="5141388"/>
          </a:xfrm>
        </p:spPr>
        <p:txBody>
          <a:bodyPr>
            <a:normAutofit/>
          </a:bodyPr>
          <a:lstStyle/>
          <a:p>
            <a:endParaRPr lang="en-US" sz="2400" dirty="0">
              <a:cs typeface="Times New Roman" panose="02020603050405020304" pitchFamily="18" charset="0"/>
            </a:endParaRPr>
          </a:p>
          <a:p>
            <a:endParaRPr lang="en-US" sz="2400" dirty="0">
              <a:cs typeface="Times New Roman" panose="02020603050405020304" pitchFamily="18" charset="0"/>
            </a:endParaRPr>
          </a:p>
        </p:txBody>
      </p:sp>
    </p:spTree>
    <p:extLst>
      <p:ext uri="{BB962C8B-B14F-4D97-AF65-F5344CB8AC3E}">
        <p14:creationId xmlns:p14="http://schemas.microsoft.com/office/powerpoint/2010/main" val="28244492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Sampling Distribution of </a:t>
                </a:r>
                <a14:m>
                  <m:oMath xmlns:m="http://schemas.openxmlformats.org/officeDocument/2006/math">
                    <m:acc>
                      <m:accPr>
                        <m:chr m:val="̂"/>
                        <m:ctrlPr>
                          <a:rPr lang="en-US" sz="3600" b="0" i="1" smtClean="0">
                            <a:latin typeface="Cambria Math" panose="02040503050406030204" pitchFamily="18" charset="0"/>
                            <a:cs typeface="Times New Roman" panose="02020603050405020304" pitchFamily="18" charset="0"/>
                          </a:rPr>
                        </m:ctrlPr>
                      </m:accPr>
                      <m:e>
                        <m:sSub>
                          <m:sSubPr>
                            <m:ctrlPr>
                              <a:rPr lang="en-US" sz="3600" b="0" i="1" smtClean="0">
                                <a:latin typeface="Cambria Math" panose="02040503050406030204" pitchFamily="18" charset="0"/>
                                <a:cs typeface="Times New Roman" panose="02020603050405020304" pitchFamily="18" charset="0"/>
                              </a:rPr>
                            </m:ctrlPr>
                          </m:sSubPr>
                          <m:e>
                            <m:r>
                              <a:rPr lang="en-US" sz="3600" b="0" i="1" smtClean="0">
                                <a:latin typeface="Cambria Math" panose="02040503050406030204" pitchFamily="18" charset="0"/>
                                <a:cs typeface="Times New Roman" panose="02020603050405020304" pitchFamily="18" charset="0"/>
                              </a:rPr>
                              <m:t>𝛽</m:t>
                            </m:r>
                          </m:e>
                          <m:sub>
                            <m:r>
                              <a:rPr lang="en-US" sz="3600" b="0" i="1" smtClean="0">
                                <a:latin typeface="Cambria Math" panose="02040503050406030204" pitchFamily="18" charset="0"/>
                                <a:cs typeface="Times New Roman" panose="02020603050405020304" pitchFamily="18" charset="0"/>
                              </a:rPr>
                              <m:t>𝑖</m:t>
                            </m:r>
                          </m:sub>
                        </m:sSub>
                      </m:e>
                    </m:acc>
                  </m:oMath>
                </a14:m>
                <a:endParaRPr lang="en-US" sz="3600" dirty="0">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09600" y="337392"/>
                <a:ext cx="10439400" cy="624840"/>
              </a:xfrm>
              <a:blipFill>
                <a:blip r:embed="rId3"/>
                <a:stretch>
                  <a:fillRect l="-1751" t="-17476" b="-35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200" dirty="0">
                  <a:solidFill>
                    <a:schemeClr val="tx1"/>
                  </a:solidFill>
                  <a:latin typeface="Open Sans"/>
                  <a:ea typeface="Open Sans" panose="020B0606030504020204" pitchFamily="34" charset="0"/>
                  <a:cs typeface="Open Sans" panose="020B0606030504020204" pitchFamily="34" charset="0"/>
                </a:endParaRPr>
              </a:p>
              <a:p>
                <a:r>
                  <a:rPr lang="en-US" sz="2200" dirty="0">
                    <a:cs typeface="Times New Roman" panose="02020603050405020304" pitchFamily="18" charset="0"/>
                  </a:rPr>
                  <a:t>Under homoskedasticity, there is a nice </a:t>
                </a:r>
                <a:r>
                  <a:rPr lang="en-US" sz="2200" b="1" dirty="0">
                    <a:cs typeface="Times New Roman" panose="02020603050405020304" pitchFamily="18" charset="0"/>
                  </a:rPr>
                  <a:t>sampling distribution </a:t>
                </a:r>
                <a:r>
                  <a:rPr lang="en-US" sz="2200" dirty="0">
                    <a:cs typeface="Times New Roman" panose="02020603050405020304" pitchFamily="18" charset="0"/>
                  </a:rPr>
                  <a:t>for any coefficient</a:t>
                </a:r>
              </a:p>
              <a:p>
                <a:pPr marL="0" indent="0">
                  <a:buNone/>
                </a:pPr>
                <a14:m>
                  <m:oMathPara xmlns:m="http://schemas.openxmlformats.org/officeDocument/2006/math">
                    <m:oMathParaPr>
                      <m:jc m:val="centerGroup"/>
                    </m:oMathParaPr>
                    <m:oMath xmlns:m="http://schemas.openxmlformats.org/officeDocument/2006/math">
                      <m:acc>
                        <m:accPr>
                          <m:chr m:val="̂"/>
                          <m:ctrlPr>
                            <a:rPr lang="en-US" sz="22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𝑗</m:t>
                              </m:r>
                            </m:sub>
                          </m:sSub>
                        </m:e>
                      </m:acc>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𝒩</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nary>
                                <m:naryPr>
                                  <m: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naryPr>
                                <m:sub>
                                  <m:d>
                                    <m:dPr>
                                      <m:begChr m:val="{"/>
                                      <m:end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e>
                                  </m:d>
                                </m:sub>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p>
                                <m:e>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𝑗</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rPr>
                                              </m:ctrlPr>
                                            </m:sSubPr>
                                            <m:e>
                                              <m:acc>
                                                <m:accPr>
                                                  <m:chr m:val="̅"/>
                                                  <m:ctrlPr>
                                                    <a:rPr lang="en-US" sz="2200" b="0" i="1" smtClean="0">
                                                      <a:solidFill>
                                                        <a:schemeClr val="tx1"/>
                                                      </a:solidFill>
                                                      <a:latin typeface="Cambria Math" panose="02040503050406030204" pitchFamily="18" charset="0"/>
                                                    </a:rPr>
                                                  </m:ctrlPr>
                                                </m:accPr>
                                                <m:e>
                                                  <m:r>
                                                    <a:rPr lang="en-US" sz="2200" b="0" i="1" smtClean="0">
                                                      <a:solidFill>
                                                        <a:schemeClr val="tx1"/>
                                                      </a:solidFill>
                                                      <a:latin typeface="Cambria Math" panose="02040503050406030204" pitchFamily="18" charset="0"/>
                                                    </a:rPr>
                                                    <m:t>𝑥</m:t>
                                                  </m:r>
                                                </m:e>
                                              </m:acc>
                                            </m:e>
                                            <m:sub>
                                              <m:r>
                                                <a:rPr lang="en-US" sz="2200" b="0" i="1" smtClean="0">
                                                  <a:solidFill>
                                                    <a:schemeClr val="tx1"/>
                                                  </a:solidFill>
                                                  <a:latin typeface="Cambria Math" panose="02040503050406030204" pitchFamily="18" charset="0"/>
                                                </a:rPr>
                                                <m:t>𝑗</m:t>
                                              </m:r>
                                            </m:sub>
                                          </m:sSub>
                                        </m:e>
                                      </m:d>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e>
                              </m:nary>
                            </m:den>
                          </m:f>
                        </m:e>
                      </m:d>
                      <m:r>
                        <a:rPr lang="en-US" sz="2200" i="1">
                          <a:latin typeface="Cambria Math" panose="02040503050406030204" pitchFamily="18" charset="0"/>
                          <a:ea typeface="Open Sans" panose="020B0606030504020204" pitchFamily="34" charset="0"/>
                          <a:cs typeface="Open Sans" panose="020B0606030504020204" pitchFamily="34" charset="0"/>
                        </a:rPr>
                        <m:t>=</m:t>
                      </m:r>
                      <m:r>
                        <a:rPr lang="en-US" sz="2200" i="1">
                          <a:latin typeface="Cambria Math" panose="02040503050406030204" pitchFamily="18" charset="0"/>
                          <a:ea typeface="Open Sans" panose="020B0606030504020204" pitchFamily="34" charset="0"/>
                          <a:cs typeface="Open Sans" panose="020B0606030504020204" pitchFamily="34" charset="0"/>
                        </a:rPr>
                        <m:t>𝒩</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𝑆𝑆</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e>
                                <m: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𝑗</m:t>
                                      </m:r>
                                    </m:sub>
                                  </m:sSub>
                                </m:sub>
                              </m:sSub>
                            </m:den>
                          </m:f>
                        </m:e>
                      </m:d>
                    </m:oMath>
                  </m:oMathPara>
                </a14:m>
                <a:endParaRPr lang="en-US" sz="2200" b="1" dirty="0">
                  <a:solidFill>
                    <a:schemeClr val="accent2">
                      <a:lumMod val="75000"/>
                    </a:schemeClr>
                  </a:solidFill>
                  <a:cs typeface="Times New Roman" panose="02020603050405020304" pitchFamily="18" charset="0"/>
                </a:endParaRPr>
              </a:p>
              <a:p>
                <a:pPr marL="0" indent="0">
                  <a:buNone/>
                </a:pPr>
                <a:r>
                  <a:rPr lang="en-US" sz="2200" b="1" dirty="0">
                    <a:solidFill>
                      <a:schemeClr val="accent2">
                        <a:lumMod val="75000"/>
                      </a:schemeClr>
                    </a:solidFill>
                    <a:cs typeface="Times New Roman" panose="02020603050405020304" pitchFamily="18" charset="0"/>
                  </a:rPr>
                  <a:t>Hence, what affects the precision of our regression coefficient? </a:t>
                </a:r>
              </a:p>
              <a:p>
                <a:pPr marL="457200" indent="-457200">
                  <a:buFont typeface="+mj-lt"/>
                  <a:buAutoNum type="arabicPeriod"/>
                </a:pPr>
                <a:r>
                  <a:rPr lang="en-US" sz="2200" dirty="0">
                    <a:solidFill>
                      <a:schemeClr val="tx1"/>
                    </a:solidFill>
                    <a:cs typeface="Times New Roman" panose="02020603050405020304" pitchFamily="18" charset="0"/>
                  </a:rPr>
                  <a:t>The error variance (</a:t>
                </a:r>
                <a14:m>
                  <m:oMath xmlns:m="http://schemas.openxmlformats.org/officeDocument/2006/math">
                    <m:r>
                      <a:rPr lang="en-US" sz="2200" b="0" i="1" smtClean="0">
                        <a:solidFill>
                          <a:schemeClr val="tx1"/>
                        </a:solidFill>
                        <a:latin typeface="Cambria Math" panose="02040503050406030204" pitchFamily="18" charset="0"/>
                        <a:cs typeface="Times New Roman" panose="02020603050405020304" pitchFamily="18" charset="0"/>
                      </a:rPr>
                      <m:t>↑</m:t>
                    </m:r>
                    <m:sSup>
                      <m:sSupPr>
                        <m:ctrlPr>
                          <a:rPr lang="en-US" sz="2200" b="0" i="1" smtClean="0">
                            <a:solidFill>
                              <a:schemeClr val="tx1"/>
                            </a:solidFill>
                            <a:latin typeface="Cambria Math" panose="02040503050406030204" pitchFamily="18" charset="0"/>
                            <a:cs typeface="Times New Roman" panose="02020603050405020304" pitchFamily="18" charset="0"/>
                          </a:rPr>
                        </m:ctrlPr>
                      </m:sSupPr>
                      <m:e>
                        <m:r>
                          <a:rPr lang="en-US" sz="2200" b="0" i="1" smtClean="0">
                            <a:solidFill>
                              <a:schemeClr val="tx1"/>
                            </a:solidFill>
                            <a:latin typeface="Cambria Math" panose="02040503050406030204" pitchFamily="18" charset="0"/>
                            <a:cs typeface="Times New Roman" panose="02020603050405020304" pitchFamily="18" charset="0"/>
                          </a:rPr>
                          <m:t>𝜎</m:t>
                        </m:r>
                      </m:e>
                      <m:sup>
                        <m:r>
                          <a:rPr lang="en-US" sz="2200" b="0" i="1" smtClean="0">
                            <a:solidFill>
                              <a:schemeClr val="tx1"/>
                            </a:solidFill>
                            <a:latin typeface="Cambria Math" panose="02040503050406030204" pitchFamily="18" charset="0"/>
                            <a:cs typeface="Times New Roman" panose="02020603050405020304" pitchFamily="18" charset="0"/>
                          </a:rPr>
                          <m:t>2</m:t>
                        </m:r>
                      </m:sup>
                    </m:sSup>
                    <m:r>
                      <a:rPr lang="en-US" sz="2200" b="0" i="1" smtClean="0">
                        <a:solidFill>
                          <a:schemeClr val="tx1"/>
                        </a:solidFill>
                        <a:latin typeface="Cambria Math" panose="02040503050406030204" pitchFamily="18" charset="0"/>
                        <a:cs typeface="Times New Roman" panose="02020603050405020304" pitchFamily="18" charset="0"/>
                      </a:rPr>
                      <m:t>⇒↑</m:t>
                    </m:r>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𝜎</m:t>
                        </m:r>
                      </m:e>
                      <m:sub>
                        <m:r>
                          <a:rPr lang="en-US" sz="2200" b="0" i="1" smtClean="0">
                            <a:solidFill>
                              <a:schemeClr val="tx1"/>
                            </a:solidFill>
                            <a:latin typeface="Cambria Math" panose="02040503050406030204" pitchFamily="18" charset="0"/>
                            <a:cs typeface="Times New Roman" panose="02020603050405020304" pitchFamily="18" charset="0"/>
                          </a:rPr>
                          <m:t>𝛽</m:t>
                        </m:r>
                      </m:sub>
                    </m:sSub>
                    <m:r>
                      <a:rPr lang="en-US" sz="2200" b="0" i="0" smtClean="0">
                        <a:solidFill>
                          <a:schemeClr val="tx1"/>
                        </a:solidFill>
                        <a:latin typeface="Cambria Math" panose="02040503050406030204" pitchFamily="18" charset="0"/>
                        <a:cs typeface="Times New Roman" panose="02020603050405020304" pitchFamily="18" charset="0"/>
                      </a:rPr>
                      <m:t>)</m:t>
                    </m:r>
                  </m:oMath>
                </a14:m>
                <a:endParaRPr lang="en-US" sz="2200" dirty="0">
                  <a:solidFill>
                    <a:schemeClr val="tx1"/>
                  </a:solidFill>
                  <a:cs typeface="Times New Roman" panose="02020603050405020304" pitchFamily="18" charset="0"/>
                </a:endParaRPr>
              </a:p>
              <a:p>
                <a:pPr marL="457200" indent="-457200">
                  <a:buFont typeface="+mj-lt"/>
                  <a:buAutoNum type="arabicPeriod"/>
                </a:pPr>
                <a:r>
                  <a:rPr lang="en-US" sz="2200" dirty="0">
                    <a:solidFill>
                      <a:schemeClr val="tx1"/>
                    </a:solidFill>
                    <a:cs typeface="Times New Roman" panose="02020603050405020304" pitchFamily="18" charset="0"/>
                  </a:rPr>
                  <a:t>Variation in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𝑥</m:t>
                        </m:r>
                      </m:e>
                      <m:sub>
                        <m:r>
                          <a:rPr lang="en-US" sz="2200" b="0" i="1" smtClean="0">
                            <a:solidFill>
                              <a:schemeClr val="tx1"/>
                            </a:solidFill>
                            <a:latin typeface="Cambria Math" panose="02040503050406030204" pitchFamily="18" charset="0"/>
                            <a:cs typeface="Times New Roman" panose="02020603050405020304" pitchFamily="18" charset="0"/>
                          </a:rPr>
                          <m:t>𝑗</m:t>
                        </m:r>
                      </m:sub>
                    </m:sSub>
                  </m:oMath>
                </a14:m>
                <a:r>
                  <a:rPr lang="en-US" sz="2200" dirty="0">
                    <a:solidFill>
                      <a:schemeClr val="tx1"/>
                    </a:solidFill>
                    <a:cs typeface="Times New Roman" panose="02020603050405020304" pitchFamily="18" charset="0"/>
                  </a:rPr>
                  <a:t> (</a:t>
                </a:r>
                <a14:m>
                  <m:oMath xmlns:m="http://schemas.openxmlformats.org/officeDocument/2006/math">
                    <m:r>
                      <a:rPr lang="en-US" sz="2200" i="1">
                        <a:solidFill>
                          <a:schemeClr val="tx1"/>
                        </a:solidFill>
                        <a:latin typeface="Cambria Math" panose="02040503050406030204" pitchFamily="18" charset="0"/>
                        <a:cs typeface="Times New Roman" panose="02020603050405020304" pitchFamily="18" charset="0"/>
                      </a:rPr>
                      <m:t>↑</m:t>
                    </m:r>
                    <m:r>
                      <a:rPr lang="en-US" sz="2200" b="0" i="1" smtClean="0">
                        <a:solidFill>
                          <a:schemeClr val="tx1"/>
                        </a:solidFill>
                        <a:latin typeface="Cambria Math" panose="02040503050406030204" pitchFamily="18" charset="0"/>
                        <a:cs typeface="Times New Roman" panose="02020603050405020304" pitchFamily="18" charset="0"/>
                      </a:rPr>
                      <m:t>𝑆𝑆</m:t>
                    </m:r>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𝑇</m:t>
                        </m:r>
                      </m:e>
                      <m:sub>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𝑥</m:t>
                            </m:r>
                          </m:e>
                          <m:sub>
                            <m:r>
                              <a:rPr lang="en-US" sz="2200" b="0" i="1" smtClean="0">
                                <a:solidFill>
                                  <a:schemeClr val="tx1"/>
                                </a:solidFill>
                                <a:latin typeface="Cambria Math" panose="02040503050406030204" pitchFamily="18" charset="0"/>
                                <a:cs typeface="Times New Roman" panose="02020603050405020304" pitchFamily="18" charset="0"/>
                              </a:rPr>
                              <m:t>𝑗</m:t>
                            </m:r>
                          </m:sub>
                        </m:sSub>
                      </m:sub>
                    </m:sSub>
                    <m:r>
                      <a:rPr lang="en-US" sz="2200" i="1">
                        <a:solidFill>
                          <a:schemeClr val="tx1"/>
                        </a:solidFill>
                        <a:latin typeface="Cambria Math" panose="02040503050406030204" pitchFamily="18" charset="0"/>
                        <a:cs typeface="Times New Roman" panose="02020603050405020304" pitchFamily="18" charset="0"/>
                      </a:rPr>
                      <m:t>⇒</m:t>
                    </m:r>
                    <m:r>
                      <a:rPr lang="en-US" sz="2200" b="0" i="1" smtClean="0">
                        <a:solidFill>
                          <a:schemeClr val="tx1"/>
                        </a:solidFill>
                        <a:latin typeface="Cambria Math" panose="02040503050406030204" pitchFamily="18" charset="0"/>
                        <a:cs typeface="Times New Roman" panose="02020603050405020304" pitchFamily="18" charset="0"/>
                      </a:rPr>
                      <m:t>↓</m:t>
                    </m:r>
                    <m:sSub>
                      <m:sSubPr>
                        <m:ctrlPr>
                          <a:rPr lang="en-US" sz="2200" i="1">
                            <a:solidFill>
                              <a:schemeClr val="tx1"/>
                            </a:solidFill>
                            <a:latin typeface="Cambria Math" panose="02040503050406030204" pitchFamily="18" charset="0"/>
                            <a:cs typeface="Times New Roman" panose="02020603050405020304" pitchFamily="18" charset="0"/>
                          </a:rPr>
                        </m:ctrlPr>
                      </m:sSubPr>
                      <m:e>
                        <m:r>
                          <a:rPr lang="en-US" sz="2200" i="1">
                            <a:solidFill>
                              <a:schemeClr val="tx1"/>
                            </a:solidFill>
                            <a:latin typeface="Cambria Math" panose="02040503050406030204" pitchFamily="18" charset="0"/>
                            <a:cs typeface="Times New Roman" panose="02020603050405020304" pitchFamily="18" charset="0"/>
                          </a:rPr>
                          <m:t>𝜎</m:t>
                        </m:r>
                      </m:e>
                      <m:sub>
                        <m:r>
                          <a:rPr lang="en-US" sz="2200" i="1">
                            <a:solidFill>
                              <a:schemeClr val="tx1"/>
                            </a:solidFill>
                            <a:latin typeface="Cambria Math" panose="02040503050406030204" pitchFamily="18" charset="0"/>
                            <a:cs typeface="Times New Roman" panose="02020603050405020304" pitchFamily="18" charset="0"/>
                          </a:rPr>
                          <m:t>𝛽</m:t>
                        </m:r>
                      </m:sub>
                    </m:sSub>
                    <m:r>
                      <a:rPr lang="en-US" sz="2200">
                        <a:solidFill>
                          <a:schemeClr val="tx1"/>
                        </a:solidFill>
                        <a:latin typeface="Cambria Math" panose="02040503050406030204" pitchFamily="18" charset="0"/>
                        <a:cs typeface="Times New Roman" panose="02020603050405020304" pitchFamily="18" charset="0"/>
                      </a:rPr>
                      <m:t>)</m:t>
                    </m:r>
                  </m:oMath>
                </a14:m>
                <a:r>
                  <a:rPr lang="en-US" sz="2200" dirty="0">
                    <a:solidFill>
                      <a:schemeClr val="tx1"/>
                    </a:solidFill>
                    <a:cs typeface="Times New Roman" panose="02020603050405020304" pitchFamily="18" charset="0"/>
                  </a:rPr>
                  <a:t> – variation in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𝑥</m:t>
                        </m:r>
                      </m:e>
                      <m:sub>
                        <m:r>
                          <a:rPr lang="en-US" sz="2200" b="0" i="1" smtClean="0">
                            <a:solidFill>
                              <a:schemeClr val="tx1"/>
                            </a:solidFill>
                            <a:latin typeface="Cambria Math" panose="02040503050406030204" pitchFamily="18" charset="0"/>
                            <a:cs typeface="Times New Roman" panose="02020603050405020304" pitchFamily="18" charset="0"/>
                          </a:rPr>
                          <m:t>𝑗</m:t>
                        </m:r>
                      </m:sub>
                    </m:sSub>
                  </m:oMath>
                </a14:m>
                <a:r>
                  <a:rPr lang="en-US" sz="2200" dirty="0">
                    <a:solidFill>
                      <a:schemeClr val="tx1"/>
                    </a:solidFill>
                    <a:cs typeface="Times New Roman" panose="02020603050405020304" pitchFamily="18" charset="0"/>
                  </a:rPr>
                  <a:t> is a good thing!</a:t>
                </a:r>
              </a:p>
              <a:p>
                <a:pPr marL="457200" indent="-457200">
                  <a:buFont typeface="+mj-lt"/>
                  <a:buAutoNum type="arabicPeriod"/>
                </a:pPr>
                <a:r>
                  <a:rPr lang="en-US" sz="2200" dirty="0">
                    <a:solidFill>
                      <a:schemeClr val="tx1"/>
                    </a:solidFill>
                    <a:cs typeface="Times New Roman" panose="02020603050405020304" pitchFamily="18" charset="0"/>
                  </a:rPr>
                  <a:t>Size of data: since SST is summed over </a:t>
                </a:r>
                <a14:m>
                  <m:oMath xmlns:m="http://schemas.openxmlformats.org/officeDocument/2006/math">
                    <m:r>
                      <a:rPr lang="en-US" sz="2200" b="0" i="1" smtClean="0">
                        <a:solidFill>
                          <a:schemeClr val="tx1"/>
                        </a:solidFill>
                        <a:latin typeface="Cambria Math" panose="02040503050406030204" pitchFamily="18" charset="0"/>
                        <a:cs typeface="Times New Roman" panose="02020603050405020304" pitchFamily="18" charset="0"/>
                      </a:rPr>
                      <m:t>𝑛</m:t>
                    </m:r>
                  </m:oMath>
                </a14:m>
                <a:r>
                  <a:rPr lang="en-US" sz="2200" dirty="0">
                    <a:solidFill>
                      <a:schemeClr val="tx1"/>
                    </a:solidFill>
                    <a:cs typeface="Times New Roman" panose="02020603050405020304" pitchFamily="18" charset="0"/>
                  </a:rPr>
                  <a:t>, </a:t>
                </a:r>
                <a14:m>
                  <m:oMath xmlns:m="http://schemas.openxmlformats.org/officeDocument/2006/math">
                    <m:r>
                      <a:rPr lang="en-US" sz="2200" b="0" i="1" smtClean="0">
                        <a:solidFill>
                          <a:schemeClr val="tx1"/>
                        </a:solidFill>
                        <a:latin typeface="Cambria Math" panose="02040503050406030204" pitchFamily="18" charset="0"/>
                        <a:cs typeface="Times New Roman" panose="02020603050405020304" pitchFamily="18" charset="0"/>
                      </a:rPr>
                      <m:t>𝑉𝑎𝑟</m:t>
                    </m:r>
                    <m:r>
                      <a:rPr lang="en-US" sz="2200" b="0" i="1" smtClean="0">
                        <a:solidFill>
                          <a:schemeClr val="tx1"/>
                        </a:solidFill>
                        <a:latin typeface="Cambria Math" panose="02040503050406030204" pitchFamily="18" charset="0"/>
                        <a:cs typeface="Times New Roman" panose="02020603050405020304" pitchFamily="18" charset="0"/>
                      </a:rPr>
                      <m:t>(</m:t>
                    </m:r>
                    <m:acc>
                      <m:accPr>
                        <m:chr m:val="̂"/>
                        <m:ctrlPr>
                          <a:rPr lang="en-US" sz="2200" b="0" i="1" smtClean="0">
                            <a:solidFill>
                              <a:schemeClr val="tx1"/>
                            </a:solidFill>
                            <a:latin typeface="Cambria Math" panose="02040503050406030204" pitchFamily="18" charset="0"/>
                            <a:cs typeface="Times New Roman" panose="02020603050405020304" pitchFamily="18" charset="0"/>
                          </a:rPr>
                        </m:ctrlPr>
                      </m:accPr>
                      <m:e>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𝑗</m:t>
                            </m:r>
                          </m:sub>
                        </m:sSub>
                      </m:e>
                    </m:acc>
                    <m:r>
                      <a:rPr lang="en-US" sz="2200" b="0" i="1" smtClean="0">
                        <a:solidFill>
                          <a:schemeClr val="tx1"/>
                        </a:solidFill>
                        <a:latin typeface="Cambria Math" panose="02040503050406030204" pitchFamily="18" charset="0"/>
                        <a:cs typeface="Times New Roman" panose="02020603050405020304" pitchFamily="18" charset="0"/>
                      </a:rPr>
                      <m:t>)</m:t>
                    </m:r>
                  </m:oMath>
                </a14:m>
                <a:r>
                  <a:rPr lang="en-US" sz="2200" dirty="0">
                    <a:solidFill>
                      <a:schemeClr val="tx1"/>
                    </a:solidFill>
                    <a:cs typeface="Times New Roman" panose="02020603050405020304" pitchFamily="18" charset="0"/>
                  </a:rPr>
                  <a:t> shrinks at </a:t>
                </a:r>
                <a14:m>
                  <m:oMath xmlns:m="http://schemas.openxmlformats.org/officeDocument/2006/math">
                    <m:f>
                      <m:fPr>
                        <m:ctrlPr>
                          <a:rPr lang="en-US" sz="2200" b="0" i="1" smtClean="0">
                            <a:solidFill>
                              <a:schemeClr val="tx1"/>
                            </a:solidFill>
                            <a:latin typeface="Cambria Math" panose="02040503050406030204" pitchFamily="18" charset="0"/>
                            <a:cs typeface="Times New Roman" panose="02020603050405020304" pitchFamily="18" charset="0"/>
                          </a:rPr>
                        </m:ctrlPr>
                      </m:fPr>
                      <m:num>
                        <m:r>
                          <a:rPr lang="en-US" sz="2200" b="0" i="1" smtClean="0">
                            <a:solidFill>
                              <a:schemeClr val="tx1"/>
                            </a:solidFill>
                            <a:latin typeface="Cambria Math" panose="02040503050406030204" pitchFamily="18" charset="0"/>
                            <a:cs typeface="Times New Roman" panose="02020603050405020304" pitchFamily="18" charset="0"/>
                          </a:rPr>
                          <m:t>1</m:t>
                        </m:r>
                      </m:num>
                      <m:den>
                        <m:r>
                          <a:rPr lang="en-US" sz="2200" b="0" i="1" smtClean="0">
                            <a:solidFill>
                              <a:schemeClr val="tx1"/>
                            </a:solidFill>
                            <a:latin typeface="Cambria Math" panose="02040503050406030204" pitchFamily="18" charset="0"/>
                            <a:cs typeface="Times New Roman" panose="02020603050405020304" pitchFamily="18" charset="0"/>
                          </a:rPr>
                          <m:t>𝑛</m:t>
                        </m:r>
                      </m:den>
                    </m:f>
                  </m:oMath>
                </a14:m>
                <a:endParaRPr lang="en-US" sz="22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2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2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4"/>
                <a:stretch>
                  <a:fillRect l="-806"/>
                </a:stretch>
              </a:blipFill>
            </p:spPr>
            <p:txBody>
              <a:bodyPr/>
              <a:lstStyle/>
              <a:p>
                <a:r>
                  <a:rPr lang="en-US">
                    <a:noFill/>
                  </a:rPr>
                  <a:t> </a:t>
                </a:r>
              </a:p>
            </p:txBody>
          </p:sp>
        </mc:Fallback>
      </mc:AlternateContent>
    </p:spTree>
    <p:extLst>
      <p:ext uri="{BB962C8B-B14F-4D97-AF65-F5344CB8AC3E}">
        <p14:creationId xmlns:p14="http://schemas.microsoft.com/office/powerpoint/2010/main" val="39055504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Standard Errors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r>
                  <a:rPr lang="en-US" sz="2400" dirty="0">
                    <a:cs typeface="Times New Roman" panose="02020603050405020304" pitchFamily="18" charset="0"/>
                  </a:rPr>
                  <a:t>The standard deviation of an estimator is referred to as a </a:t>
                </a:r>
                <a:r>
                  <a:rPr lang="en-US" sz="2400" b="1" dirty="0">
                    <a:solidFill>
                      <a:schemeClr val="accent2">
                        <a:lumMod val="75000"/>
                      </a:schemeClr>
                    </a:solidFill>
                    <a:cs typeface="Times New Roman" panose="02020603050405020304" pitchFamily="18" charset="0"/>
                  </a:rPr>
                  <a:t>standard error</a:t>
                </a:r>
              </a:p>
              <a:p>
                <a:r>
                  <a:rPr lang="en-US" sz="2400" b="1" dirty="0">
                    <a:solidFill>
                      <a:schemeClr val="accent2">
                        <a:lumMod val="75000"/>
                      </a:schemeClr>
                    </a:solidFill>
                    <a:cs typeface="Times New Roman" panose="02020603050405020304" pitchFamily="18" charset="0"/>
                  </a:rPr>
                  <a:t>Standard errors </a:t>
                </a:r>
                <a:r>
                  <a:rPr lang="en-US" sz="2400" dirty="0">
                    <a:cs typeface="Times New Roman" panose="02020603050405020304" pitchFamily="18" charset="0"/>
                  </a:rPr>
                  <a:t>allow you to use what you </a:t>
                </a:r>
                <a:r>
                  <a:rPr lang="en-US" sz="2400" u="sng" dirty="0">
                    <a:cs typeface="Times New Roman" panose="02020603050405020304" pitchFamily="18" charset="0"/>
                  </a:rPr>
                  <a:t>observe</a:t>
                </a:r>
                <a:r>
                  <a:rPr lang="en-US" sz="2400" dirty="0">
                    <a:cs typeface="Times New Roman" panose="02020603050405020304" pitchFamily="18" charset="0"/>
                  </a:rPr>
                  <a:t> in a regression to test hypotheses about the (</a:t>
                </a:r>
                <a:r>
                  <a:rPr lang="en-US" sz="2400" u="sng" dirty="0">
                    <a:cs typeface="Times New Roman" panose="02020603050405020304" pitchFamily="18" charset="0"/>
                  </a:rPr>
                  <a:t>unobserved</a:t>
                </a:r>
                <a:r>
                  <a:rPr lang="en-US" sz="2400" dirty="0">
                    <a:cs typeface="Times New Roman" panose="02020603050405020304" pitchFamily="18" charset="0"/>
                  </a:rPr>
                  <a:t>) data generating process</a:t>
                </a:r>
              </a:p>
              <a:p>
                <a:r>
                  <a:rPr lang="en-US" sz="2400" dirty="0">
                    <a:cs typeface="Times New Roman" panose="02020603050405020304" pitchFamily="18" charset="0"/>
                  </a:rPr>
                  <a:t>In a regression: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𝑠𝑒</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e>
                      </m:d>
                      <m:r>
                        <a:rPr lang="en-US" sz="2400" b="0" i="1" smtClean="0">
                          <a:latin typeface="Cambria Math" panose="02040503050406030204" pitchFamily="18" charset="0"/>
                          <a:cs typeface="Times New Roman" panose="02020603050405020304" pitchFamily="18" charset="0"/>
                        </a:rPr>
                        <m:t>=</m:t>
                      </m:r>
                      <m:rad>
                        <m:radPr>
                          <m:degHide m:val="on"/>
                          <m:ctrlPr>
                            <a:rPr lang="en-US" sz="2400" b="0" i="1" smtClean="0">
                              <a:latin typeface="Cambria Math" panose="02040503050406030204" pitchFamily="18" charset="0"/>
                              <a:cs typeface="Times New Roman" panose="02020603050405020304" pitchFamily="18" charset="0"/>
                            </a:rPr>
                          </m:ctrlPr>
                        </m:radPr>
                        <m:deg/>
                        <m:e>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1</m:t>
                              </m:r>
                            </m:num>
                            <m:den>
                              <m:r>
                                <a:rPr lang="en-US" sz="2400" b="0" i="1" smtClean="0">
                                  <a:latin typeface="Cambria Math" panose="02040503050406030204" pitchFamily="18" charset="0"/>
                                  <a:cs typeface="Times New Roman" panose="02020603050405020304" pitchFamily="18" charset="0"/>
                                </a:rPr>
                                <m:t>𝑛</m:t>
                              </m:r>
                              <m:r>
                                <a:rPr lang="en-US" sz="2400" b="0" i="1" smtClean="0">
                                  <a:latin typeface="Cambria Math" panose="02040503050406030204" pitchFamily="18" charset="0"/>
                                  <a:cs typeface="Times New Roman" panose="02020603050405020304" pitchFamily="18" charset="0"/>
                                </a:rPr>
                                <m:t>−2</m:t>
                              </m:r>
                            </m:den>
                          </m:f>
                          <m:r>
                            <a:rPr lang="en-US" sz="2400" b="0" i="1" smtClean="0">
                              <a:latin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𝑖</m:t>
                                              </m:r>
                                            </m:sub>
                                          </m:sSub>
                                        </m:e>
                                      </m:acc>
                                    </m:e>
                                  </m:d>
                                </m:e>
                                <m:sup>
                                  <m:r>
                                    <a:rPr lang="en-US" sz="2400" b="0" i="1" smtClean="0">
                                      <a:latin typeface="Cambria Math" panose="02040503050406030204" pitchFamily="18" charset="0"/>
                                      <a:cs typeface="Times New Roman" panose="02020603050405020304" pitchFamily="18" charset="0"/>
                                    </a:rPr>
                                    <m:t>2</m:t>
                                  </m:r>
                                </m:sup>
                              </m:sSup>
                            </m:num>
                            <m:den>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e>
                                      </m:acc>
                                    </m:e>
                                  </m:d>
                                </m:e>
                                <m:sup>
                                  <m:r>
                                    <a:rPr lang="en-US" sz="2400" b="0" i="1" smtClean="0">
                                      <a:latin typeface="Cambria Math" panose="02040503050406030204" pitchFamily="18" charset="0"/>
                                      <a:cs typeface="Times New Roman" panose="02020603050405020304" pitchFamily="18" charset="0"/>
                                    </a:rPr>
                                    <m:t>2</m:t>
                                  </m:r>
                                </m:sup>
                              </m:sSup>
                            </m:den>
                          </m:f>
                        </m:e>
                      </m:rad>
                    </m:oMath>
                  </m:oMathPara>
                </a14:m>
                <a:endParaRPr lang="en-US" sz="2400" dirty="0">
                  <a:cs typeface="Times New Roman" panose="02020603050405020304" pitchFamily="18" charset="0"/>
                </a:endParaRPr>
              </a:p>
              <a:p>
                <a:pPr marL="274320" lvl="1" indent="0">
                  <a:buNone/>
                </a:pPr>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2"/>
                <a:stretch>
                  <a:fillRect l="-434"/>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8DD5C2EF-1402-4E98-8819-1F9C91BB1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0729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Hypothesis Testing</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dirty="0">
                    <a:cs typeface="Times New Roman" panose="02020603050405020304" pitchFamily="18" charset="0"/>
                  </a:rPr>
                  <a:t>Example: We care about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after controlling for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a:t>
                </a:r>
              </a:p>
              <a:p>
                <a:pPr lvl="1"/>
                <a:r>
                  <a:rPr lang="en-US" sz="2400" dirty="0">
                    <a:cs typeface="Times New Roman" panose="02020603050405020304" pitchFamily="18" charset="0"/>
                  </a:rPr>
                  <a:t>Can we say that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a:t>
                </a:r>
              </a:p>
              <a:p>
                <a:pPr marL="274320" lvl="1" indent="0">
                  <a:buNone/>
                </a:pPr>
                <a:endParaRPr lang="en-US" sz="2400" dirty="0">
                  <a:cs typeface="Times New Roman" panose="02020603050405020304" pitchFamily="18" charset="0"/>
                </a:endParaRPr>
              </a:p>
              <a:p>
                <a:pPr marL="274320" lvl="1" indent="0">
                  <a:buNone/>
                </a:pPr>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2"/>
                <a:stretch>
                  <a:fillRect l="-930"/>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8DD5C2EF-1402-4E98-8819-1F9C91BB1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77798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Hypothesis Testing</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dirty="0">
                    <a:cs typeface="Times New Roman" panose="02020603050405020304" pitchFamily="18" charset="0"/>
                  </a:rPr>
                  <a:t>Example: We care about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after controlling for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a:t>
                </a:r>
              </a:p>
              <a:p>
                <a:pPr lvl="1"/>
                <a:r>
                  <a:rPr lang="en-US" sz="2400" dirty="0">
                    <a:cs typeface="Times New Roman" panose="02020603050405020304" pitchFamily="18" charset="0"/>
                  </a:rPr>
                  <a:t>Can we say that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a:t>
                </a:r>
              </a:p>
              <a:p>
                <a:pPr marL="274320" lvl="1" indent="0">
                  <a:buNone/>
                </a:pPr>
                <a:endParaRPr lang="en-US" sz="2400" dirty="0">
                  <a:cs typeface="Times New Roman" panose="02020603050405020304" pitchFamily="18" charset="0"/>
                </a:endParaRPr>
              </a:p>
              <a:p>
                <a:pPr marL="274320" lvl="1" indent="0">
                  <a:buNone/>
                </a:pPr>
                <a:r>
                  <a:rPr lang="en-US" sz="2400" b="1" dirty="0">
                    <a:cs typeface="Times New Roman" panose="02020603050405020304" pitchFamily="18" charset="0"/>
                  </a:rPr>
                  <a:t>Null hypothesis</a:t>
                </a:r>
                <a:r>
                  <a:rPr lang="en-US" sz="2400" dirty="0">
                    <a:cs typeface="Times New Roman" panose="02020603050405020304" pitchFamily="18" charset="0"/>
                  </a:rPr>
                  <a:t>: </a:t>
                </a:r>
                <a14:m>
                  <m:oMath xmlns:m="http://schemas.openxmlformats.org/officeDocument/2006/math">
                    <m:sSub>
                      <m:sSubPr>
                        <m:ctrlPr>
                          <a:rPr lang="en-US" sz="240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ℋ</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(the typical null hypothesis) </a:t>
                </a:r>
              </a:p>
              <a:p>
                <a:pPr marL="274320" lvl="1" indent="0">
                  <a:buNone/>
                </a:pPr>
                <a:r>
                  <a:rPr lang="en-US" sz="2400" b="1" dirty="0">
                    <a:cs typeface="Times New Roman" panose="02020603050405020304" pitchFamily="18" charset="0"/>
                  </a:rPr>
                  <a:t>Alternative hypothesis</a:t>
                </a:r>
                <a:r>
                  <a:rPr lang="en-US" sz="2400" dirty="0">
                    <a:cs typeface="Times New Roman" panose="02020603050405020304" pitchFamily="18" charset="0"/>
                  </a:rPr>
                  <a:t>: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ℋ</m:t>
                        </m:r>
                      </m:e>
                      <m:sub>
                        <m:r>
                          <a:rPr lang="en-US" sz="2400" b="0" i="1" smtClean="0">
                            <a:latin typeface="Cambria Math" panose="02040503050406030204" pitchFamily="18" charset="0"/>
                            <a:cs typeface="Times New Roman" panose="02020603050405020304" pitchFamily="18" charset="0"/>
                          </a:rPr>
                          <m:t>𝐴</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≠0</m:t>
                    </m:r>
                  </m:oMath>
                </a14:m>
                <a:endParaRPr lang="en-US" sz="2400" b="0" dirty="0">
                  <a:cs typeface="Times New Roman" panose="02020603050405020304" pitchFamily="18" charset="0"/>
                </a:endParaRPr>
              </a:p>
              <a:p>
                <a:pPr marL="274320" lvl="1" indent="0">
                  <a:buNone/>
                </a:pPr>
                <a:r>
                  <a:rPr lang="en-US" sz="2400" b="1" dirty="0">
                    <a:cs typeface="Times New Roman" panose="02020603050405020304" pitchFamily="18" charset="0"/>
                  </a:rPr>
                  <a:t>Rejection value</a:t>
                </a:r>
                <a:r>
                  <a:rPr lang="en-US" sz="2400" dirty="0">
                    <a:cs typeface="Times New Roman" panose="02020603050405020304" pitchFamily="18" charset="0"/>
                  </a:rPr>
                  <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 (typically 0.05)</a:t>
                </a:r>
              </a:p>
              <a:p>
                <a:pPr marL="274320" lvl="1" indent="0">
                  <a:buNone/>
                </a:pPr>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8DD5C2EF-1402-4E98-8819-1F9C91BB15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14304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Statistical Tests on Coefficients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r>
                  <a:rPr lang="en-US" sz="2400" dirty="0">
                    <a:cs typeface="Times New Roman" panose="02020603050405020304" pitchFamily="18" charset="0"/>
                  </a:rPr>
                  <a:t>Statistical tests tell you something about </a:t>
                </a:r>
                <a:r>
                  <a:rPr lang="en-US" sz="2400" b="1" dirty="0">
                    <a:cs typeface="Times New Roman" panose="02020603050405020304" pitchFamily="18" charset="0"/>
                  </a:rPr>
                  <a:t>if a supposed distribution for a parameter is unlikely</a:t>
                </a:r>
                <a:endParaRPr lang="en-US" sz="2400" dirty="0">
                  <a:cs typeface="Times New Roman" panose="02020603050405020304" pitchFamily="18" charset="0"/>
                </a:endParaRPr>
              </a:p>
              <a:p>
                <a:r>
                  <a:rPr lang="en-US" sz="2400" dirty="0">
                    <a:solidFill>
                      <a:schemeClr val="accent2">
                        <a:lumMod val="75000"/>
                      </a:schemeClr>
                    </a:solidFill>
                    <a:cs typeface="Times New Roman" panose="02020603050405020304" pitchFamily="18" charset="0"/>
                  </a:rPr>
                  <a:t>Related calculations:</a:t>
                </a:r>
              </a:p>
              <a:p>
                <a:pPr lvl="1"/>
                <a:r>
                  <a:rPr lang="en-US" sz="2400" i="1" dirty="0">
                    <a:solidFill>
                      <a:schemeClr val="accent2">
                        <a:lumMod val="75000"/>
                      </a:schemeClr>
                    </a:solidFill>
                    <a:cs typeface="Times New Roman" panose="02020603050405020304" pitchFamily="18" charset="0"/>
                  </a:rPr>
                  <a:t>p</a:t>
                </a:r>
                <a:r>
                  <a:rPr lang="en-US" sz="2400" dirty="0">
                    <a:solidFill>
                      <a:schemeClr val="accent2">
                        <a:lumMod val="75000"/>
                      </a:schemeClr>
                    </a:solidFill>
                    <a:cs typeface="Times New Roman" panose="02020603050405020304" pitchFamily="18" charset="0"/>
                  </a:rPr>
                  <a:t>-value</a:t>
                </a:r>
                <a:r>
                  <a:rPr lang="en-US" sz="2400" dirty="0">
                    <a:solidFill>
                      <a:schemeClr val="tx1"/>
                    </a:solidFill>
                    <a:cs typeface="Times New Roman" panose="02020603050405020304" pitchFamily="18" charset="0"/>
                  </a:rPr>
                  <a:t>: the exact percentile of our statistic </a:t>
                </a:r>
              </a:p>
              <a:p>
                <a:pPr lvl="1"/>
                <a:r>
                  <a:rPr lang="en-US" sz="2400" i="1" dirty="0">
                    <a:solidFill>
                      <a:schemeClr val="accent2">
                        <a:lumMod val="75000"/>
                      </a:schemeClr>
                    </a:solidFill>
                    <a:cs typeface="Times New Roman" panose="02020603050405020304" pitchFamily="18" charset="0"/>
                  </a:rPr>
                  <a:t>T</a:t>
                </a:r>
                <a:r>
                  <a:rPr lang="en-US" sz="2400" dirty="0">
                    <a:solidFill>
                      <a:schemeClr val="accent2">
                        <a:lumMod val="75000"/>
                      </a:schemeClr>
                    </a:solidFill>
                    <a:cs typeface="Times New Roman" panose="02020603050405020304" pitchFamily="18" charset="0"/>
                  </a:rPr>
                  <a:t>-statistic</a:t>
                </a:r>
                <a:r>
                  <a:rPr lang="en-US" sz="2400" dirty="0">
                    <a:solidFill>
                      <a:schemeClr val="tx1"/>
                    </a:solidFill>
                    <a:cs typeface="Times New Roman" panose="02020603050405020304" pitchFamily="18" charset="0"/>
                  </a:rPr>
                  <a:t>: standardized way of representing the percentile (standard normal)</a:t>
                </a:r>
              </a:p>
              <a:p>
                <a:pPr lvl="1"/>
                <a:endParaRPr lang="en-US" sz="2400" dirty="0">
                  <a:solidFill>
                    <a:schemeClr val="tx1"/>
                  </a:solidFill>
                  <a:cs typeface="Times New Roman" panose="02020603050405020304" pitchFamily="18" charset="0"/>
                </a:endParaRPr>
              </a:p>
              <a:p>
                <a:pPr marL="274320" lvl="1" indent="0">
                  <a:buNone/>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𝑡</m:t>
                          </m:r>
                        </m:e>
                        <m:sub>
                          <m:r>
                            <a:rPr lang="en-US" sz="2400" b="0" i="1" smtClean="0">
                              <a:solidFill>
                                <a:schemeClr val="tx1"/>
                              </a:solidFill>
                              <a:latin typeface="Cambria Math" panose="02040503050406030204" pitchFamily="18" charset="0"/>
                              <a:cs typeface="Times New Roman" panose="02020603050405020304" pitchFamily="18" charset="0"/>
                            </a:rPr>
                            <m:t>𝑖</m:t>
                          </m:r>
                        </m:sub>
                      </m:sSub>
                      <m:r>
                        <a:rPr lang="en-US" sz="2400" b="0" i="1" smtClean="0">
                          <a:solidFill>
                            <a:schemeClr val="tx1"/>
                          </a:solidFill>
                          <a:latin typeface="Cambria Math" panose="02040503050406030204" pitchFamily="18" charset="0"/>
                          <a:cs typeface="Times New Roman" panose="02020603050405020304" pitchFamily="18" charset="0"/>
                        </a:rPr>
                        <m:t>=</m:t>
                      </m:r>
                      <m:f>
                        <m:fPr>
                          <m:ctrlPr>
                            <a:rPr lang="en-US" sz="2400" b="0" i="1" smtClean="0">
                              <a:solidFill>
                                <a:schemeClr val="tx1"/>
                              </a:solidFill>
                              <a:latin typeface="Cambria Math" panose="02040503050406030204" pitchFamily="18" charset="0"/>
                              <a:cs typeface="Times New Roman" panose="02020603050405020304" pitchFamily="18" charset="0"/>
                            </a:rPr>
                          </m:ctrlPr>
                        </m:fPr>
                        <m:num>
                          <m:acc>
                            <m:accPr>
                              <m:chr m:val="̂"/>
                              <m:ctrlPr>
                                <a:rPr lang="en-US" sz="2400" b="0" i="1" smtClean="0">
                                  <a:solidFill>
                                    <a:schemeClr val="tx1"/>
                                  </a:solidFill>
                                  <a:latin typeface="Cambria Math" panose="02040503050406030204" pitchFamily="18"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𝑖</m:t>
                                  </m:r>
                                </m:sub>
                              </m:sSub>
                            </m:e>
                          </m:acc>
                        </m:num>
                        <m:den>
                          <m:r>
                            <a:rPr lang="en-US" sz="2400" b="0" i="1" smtClean="0">
                              <a:solidFill>
                                <a:schemeClr val="tx1"/>
                              </a:solidFill>
                              <a:latin typeface="Cambria Math" panose="02040503050406030204" pitchFamily="18" charset="0"/>
                              <a:cs typeface="Times New Roman" panose="02020603050405020304" pitchFamily="18" charset="0"/>
                            </a:rPr>
                            <m:t>𝑠𝑒</m:t>
                          </m:r>
                          <m:r>
                            <a:rPr lang="en-US" sz="2400" b="0" i="1" smtClean="0">
                              <a:solidFill>
                                <a:schemeClr val="tx1"/>
                              </a:solidFill>
                              <a:latin typeface="Cambria Math" panose="02040503050406030204" pitchFamily="18" charset="0"/>
                              <a:cs typeface="Times New Roman" panose="02020603050405020304" pitchFamily="18" charset="0"/>
                            </a:rPr>
                            <m:t>(</m:t>
                          </m:r>
                          <m:acc>
                            <m:accPr>
                              <m:chr m:val="̂"/>
                              <m:ctrlPr>
                                <a:rPr lang="en-US" sz="2400" b="0" i="1" smtClean="0">
                                  <a:solidFill>
                                    <a:schemeClr val="tx1"/>
                                  </a:solidFill>
                                  <a:latin typeface="Cambria Math" panose="02040503050406030204" pitchFamily="18"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𝑖</m:t>
                                  </m:r>
                                </m:sub>
                              </m:sSub>
                            </m:e>
                          </m:acc>
                          <m:r>
                            <a:rPr lang="en-US" sz="2400" b="0" i="1" smtClean="0">
                              <a:solidFill>
                                <a:schemeClr val="tx1"/>
                              </a:solidFill>
                              <a:latin typeface="Cambria Math" panose="02040503050406030204" pitchFamily="18" charset="0"/>
                              <a:cs typeface="Times New Roman" panose="02020603050405020304" pitchFamily="18" charset="0"/>
                            </a:rPr>
                            <m:t>)</m:t>
                          </m:r>
                        </m:den>
                      </m:f>
                    </m:oMath>
                  </m:oMathPara>
                </a14:m>
                <a:endParaRPr lang="en-US" sz="2400" dirty="0">
                  <a:solidFill>
                    <a:schemeClr val="tx1"/>
                  </a:solidFill>
                  <a:cs typeface="Times New Roman" panose="02020603050405020304" pitchFamily="18" charset="0"/>
                </a:endParaRPr>
              </a:p>
              <a:p>
                <a:r>
                  <a:rPr lang="en-US" sz="2400" dirty="0">
                    <a:solidFill>
                      <a:schemeClr val="tx1"/>
                    </a:solidFill>
                    <a:cs typeface="Times New Roman" panose="02020603050405020304" pitchFamily="18" charset="0"/>
                  </a:rPr>
                  <a:t>How are these related to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𝛼</m:t>
                    </m:r>
                    <m:r>
                      <a:rPr lang="en-US" sz="2400" b="0" i="1" smtClean="0">
                        <a:solidFill>
                          <a:schemeClr val="tx1"/>
                        </a:solidFill>
                        <a:latin typeface="Cambria Math" panose="02040503050406030204" pitchFamily="18" charset="0"/>
                        <a:cs typeface="Times New Roman" panose="02020603050405020304" pitchFamily="18" charset="0"/>
                      </a:rPr>
                      <m:t>?</m:t>
                    </m:r>
                  </m:oMath>
                </a14:m>
                <a:endParaRPr lang="en-US" sz="2400" dirty="0">
                  <a:solidFill>
                    <a:schemeClr val="tx1"/>
                  </a:solidFill>
                  <a:cs typeface="Times New Roman" panose="02020603050405020304" pitchFamily="18" charset="0"/>
                </a:endParaRPr>
              </a:p>
              <a:p>
                <a:pPr marL="274320" lvl="1" indent="0">
                  <a:buNone/>
                </a:pPr>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8DD5C2EF-1402-4E98-8819-1F9C91BB15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6858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Statistical Significance </a:t>
            </a:r>
            <a:endParaRPr lang="en-US" sz="36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6616658F-0374-EF60-EB0E-EEB249F71F40}"/>
              </a:ext>
            </a:extLst>
          </p:cNvPr>
          <p:cNvPicPr>
            <a:picLocks noGrp="1" noChangeAspect="1"/>
          </p:cNvPicPr>
          <p:nvPr>
            <p:ph idx="1"/>
          </p:nvPr>
        </p:nvPicPr>
        <p:blipFill>
          <a:blip r:embed="rId3"/>
          <a:stretch>
            <a:fillRect/>
          </a:stretch>
        </p:blipFill>
        <p:spPr>
          <a:xfrm>
            <a:off x="800100" y="962232"/>
            <a:ext cx="10058400" cy="4717270"/>
          </a:xfrm>
        </p:spPr>
      </p:pic>
    </p:spTree>
    <p:extLst>
      <p:ext uri="{BB962C8B-B14F-4D97-AF65-F5344CB8AC3E}">
        <p14:creationId xmlns:p14="http://schemas.microsoft.com/office/powerpoint/2010/main" val="37158099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Types of Control Variables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385284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363200" cy="624840"/>
          </a:xfrm>
        </p:spPr>
        <p:txBody>
          <a:bodyPr>
            <a:normAutofit fontScale="90000"/>
          </a:bodyPr>
          <a:lstStyle/>
          <a:p>
            <a:r>
              <a:rPr lang="en-US" dirty="0">
                <a:cs typeface="Times New Roman" panose="02020603050405020304" pitchFamily="18" charset="0"/>
              </a:rPr>
              <a:t>Types of Control Variables: Sliders and Switches</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p:pic>
        <p:nvPicPr>
          <p:cNvPr id="6" name="Picture 5">
            <a:extLst>
              <a:ext uri="{FF2B5EF4-FFF2-40B4-BE49-F238E27FC236}">
                <a16:creationId xmlns:a16="http://schemas.microsoft.com/office/drawing/2014/main" id="{913B482D-A193-0BF3-718A-43D90E513E77}"/>
              </a:ext>
            </a:extLst>
          </p:cNvPr>
          <p:cNvPicPr>
            <a:picLocks noChangeAspect="1"/>
          </p:cNvPicPr>
          <p:nvPr/>
        </p:nvPicPr>
        <p:blipFill>
          <a:blip r:embed="rId3"/>
          <a:stretch>
            <a:fillRect/>
          </a:stretch>
        </p:blipFill>
        <p:spPr>
          <a:xfrm>
            <a:off x="685800" y="1073537"/>
            <a:ext cx="7315200" cy="5447071"/>
          </a:xfrm>
          <a:prstGeom prst="rect">
            <a:avLst/>
          </a:prstGeom>
        </p:spPr>
      </p:pic>
    </p:spTree>
    <p:extLst>
      <p:ext uri="{BB962C8B-B14F-4D97-AF65-F5344CB8AC3E}">
        <p14:creationId xmlns:p14="http://schemas.microsoft.com/office/powerpoint/2010/main" val="37321971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363200" cy="624840"/>
          </a:xfrm>
        </p:spPr>
        <p:txBody>
          <a:bodyPr>
            <a:normAutofit fontScale="90000"/>
          </a:bodyPr>
          <a:lstStyle/>
          <a:p>
            <a:r>
              <a:rPr lang="en-US" dirty="0">
                <a:cs typeface="Times New Roman" panose="02020603050405020304" pitchFamily="18" charset="0"/>
              </a:rPr>
              <a:t>How does interpretation change? </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3B6EDEB-AAFB-7743-F5B6-1FE95D8FBF04}"/>
                  </a:ext>
                </a:extLst>
              </p:cNvPr>
              <p:cNvSpPr txBox="1"/>
              <p:nvPr/>
            </p:nvSpPr>
            <p:spPr>
              <a:xfrm>
                <a:off x="762000" y="962232"/>
                <a:ext cx="9677400" cy="3046988"/>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For a multivariate regression: </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2</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𝑛</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r>
                        <a:rPr lang="en-US" sz="2400" b="0" i="1" smtClean="0">
                          <a:latin typeface="Cambria Math" panose="02040503050406030204" pitchFamily="18" charset="0"/>
                        </a:rPr>
                        <m:t>𝜀</m:t>
                      </m:r>
                      <m:r>
                        <a:rPr lang="en-US" sz="2400" b="0" i="0" smtClean="0">
                          <a:latin typeface="Cambria Math" panose="02040503050406030204" pitchFamily="18" charset="0"/>
                        </a:rPr>
                        <m:t>,</m:t>
                      </m:r>
                    </m:oMath>
                  </m:oMathPara>
                </a14:m>
                <a:endParaRPr lang="en-US" sz="2400" dirty="0"/>
              </a:p>
              <a:p>
                <a:endParaRPr lang="en-US" sz="2400" dirty="0"/>
              </a:p>
              <a:p>
                <a:pPr marL="342900" indent="-342900">
                  <a:buFont typeface="Arial" panose="020B0604020202020204" pitchFamily="34" charset="0"/>
                  <a:buChar char="•"/>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𝑖</m:t>
                        </m:r>
                      </m:sub>
                    </m:sSub>
                  </m:oMath>
                </a14:m>
                <a:r>
                  <a:rPr lang="en-US" sz="2400" dirty="0">
                    <a:latin typeface="Times New Roman" panose="02020603050405020304" pitchFamily="18" charset="0"/>
                    <a:cs typeface="Times New Roman" panose="02020603050405020304" pitchFamily="18" charset="0"/>
                  </a:rPr>
                  <a:t> is now the average change in </a:t>
                </a:r>
                <a14:m>
                  <m:oMath xmlns:m="http://schemas.openxmlformats.org/officeDocument/2006/math">
                    <m:r>
                      <a:rPr lang="en-US" sz="2400" b="0" i="1" smtClean="0">
                        <a:latin typeface="Cambria Math" panose="02040503050406030204" pitchFamily="18" charset="0"/>
                      </a:rPr>
                      <m:t>𝑦</m:t>
                    </m:r>
                  </m:oMath>
                </a14:m>
                <a:r>
                  <a:rPr lang="en-US" sz="2400" dirty="0">
                    <a:latin typeface="Times New Roman" panose="02020603050405020304" pitchFamily="18" charset="0"/>
                    <a:cs typeface="Times New Roman" panose="02020603050405020304" pitchFamily="18" charset="0"/>
                  </a:rPr>
                  <a:t> when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oMath>
                </a14:m>
                <a:r>
                  <a:rPr lang="en-US" sz="2400" dirty="0">
                    <a:latin typeface="Times New Roman" panose="02020603050405020304" pitchFamily="18" charset="0"/>
                    <a:cs typeface="Times New Roman" panose="02020603050405020304" pitchFamily="18" charset="0"/>
                  </a:rPr>
                  <a:t> increases by 1 </a:t>
                </a:r>
                <a:r>
                  <a:rPr lang="en-US" sz="2400" b="1" dirty="0">
                    <a:latin typeface="Times New Roman" panose="02020603050405020304" pitchFamily="18" charset="0"/>
                    <a:cs typeface="Times New Roman" panose="02020603050405020304" pitchFamily="18" charset="0"/>
                  </a:rPr>
                  <a:t>holding everything else constant</a:t>
                </a:r>
              </a:p>
              <a:p>
                <a:pPr marL="342900" indent="-342900">
                  <a:buFont typeface="Arial" panose="020B0604020202020204" pitchFamily="34" charset="0"/>
                  <a:buChar char="•"/>
                </a:pPr>
                <a:endParaRPr lang="en-US" sz="24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When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latin typeface="Times New Roman" panose="02020603050405020304" pitchFamily="18" charset="0"/>
                    <a:cs typeface="Times New Roman" panose="02020603050405020304" pitchFamily="18" charset="0"/>
                  </a:rPr>
                  <a:t> is continuous, does a one-unit change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latin typeface="Times New Roman" panose="02020603050405020304" pitchFamily="18" charset="0"/>
                    <a:cs typeface="Times New Roman" panose="02020603050405020304" pitchFamily="18" charset="0"/>
                  </a:rPr>
                  <a:t> make sense?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When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latin typeface="Times New Roman" panose="02020603050405020304" pitchFamily="18" charset="0"/>
                    <a:cs typeface="Times New Roman" panose="02020603050405020304" pitchFamily="18" charset="0"/>
                  </a:rPr>
                  <a:t> is discrete, effect of “turning on” the switch </a:t>
                </a:r>
              </a:p>
            </p:txBody>
          </p:sp>
        </mc:Choice>
        <mc:Fallback xmlns="">
          <p:sp>
            <p:nvSpPr>
              <p:cNvPr id="5" name="TextBox 4">
                <a:extLst>
                  <a:ext uri="{FF2B5EF4-FFF2-40B4-BE49-F238E27FC236}">
                    <a16:creationId xmlns:a16="http://schemas.microsoft.com/office/drawing/2014/main" id="{43B6EDEB-AAFB-7743-F5B6-1FE95D8FBF04}"/>
                  </a:ext>
                </a:extLst>
              </p:cNvPr>
              <p:cNvSpPr txBox="1">
                <a:spLocks noRot="1" noChangeAspect="1" noMove="1" noResize="1" noEditPoints="1" noAdjustHandles="1" noChangeArrowheads="1" noChangeShapeType="1" noTextEdit="1"/>
              </p:cNvSpPr>
              <p:nvPr/>
            </p:nvSpPr>
            <p:spPr>
              <a:xfrm>
                <a:off x="762000" y="962232"/>
                <a:ext cx="9677400" cy="3046988"/>
              </a:xfrm>
              <a:prstGeom prst="rect">
                <a:avLst/>
              </a:prstGeom>
              <a:blipFill>
                <a:blip r:embed="rId3"/>
                <a:stretch>
                  <a:fillRect l="-945" t="-1600" b="-3600"/>
                </a:stretch>
              </a:blipFill>
            </p:spPr>
            <p:txBody>
              <a:bodyPr/>
              <a:lstStyle/>
              <a:p>
                <a:r>
                  <a:rPr lang="en-US">
                    <a:noFill/>
                  </a:rPr>
                  <a:t> </a:t>
                </a:r>
              </a:p>
            </p:txBody>
          </p:sp>
        </mc:Fallback>
      </mc:AlternateContent>
    </p:spTree>
    <p:extLst>
      <p:ext uri="{BB962C8B-B14F-4D97-AF65-F5344CB8AC3E}">
        <p14:creationId xmlns:p14="http://schemas.microsoft.com/office/powerpoint/2010/main" val="358099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363200" cy="624840"/>
          </a:xfrm>
        </p:spPr>
        <p:txBody>
          <a:bodyPr>
            <a:normAutofit fontScale="90000"/>
          </a:bodyPr>
          <a:lstStyle/>
          <a:p>
            <a:r>
              <a:rPr lang="en-US" dirty="0">
                <a:cs typeface="Times New Roman" panose="02020603050405020304" pitchFamily="18" charset="0"/>
              </a:rPr>
              <a:t>How does interpretation change? </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3B6EDEB-AAFB-7743-F5B6-1FE95D8FBF04}"/>
                  </a:ext>
                </a:extLst>
              </p:cNvPr>
              <p:cNvSpPr txBox="1"/>
              <p:nvPr/>
            </p:nvSpPr>
            <p:spPr>
              <a:xfrm>
                <a:off x="762000" y="962232"/>
                <a:ext cx="9677400" cy="497879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For a multivariate regression: </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2</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𝑛</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r>
                        <a:rPr lang="en-US" sz="2400" b="0" i="1" smtClean="0">
                          <a:latin typeface="Cambria Math" panose="02040503050406030204" pitchFamily="18" charset="0"/>
                        </a:rPr>
                        <m:t>𝜀</m:t>
                      </m:r>
                      <m:r>
                        <a:rPr lang="en-US" sz="2400" b="0" i="0" smtClean="0">
                          <a:latin typeface="Cambria Math" panose="02040503050406030204" pitchFamily="18" charset="0"/>
                        </a:rPr>
                        <m:t>,</m:t>
                      </m:r>
                    </m:oMath>
                  </m:oMathPara>
                </a14:m>
                <a:endParaRPr lang="en-US" sz="2400" dirty="0"/>
              </a:p>
              <a:p>
                <a:endParaRPr lang="en-US" sz="2400" dirty="0"/>
              </a:p>
              <a:p>
                <a:pPr marL="342900" indent="-342900">
                  <a:buFont typeface="Arial" panose="020B0604020202020204" pitchFamily="34" charset="0"/>
                  <a:buChar char="•"/>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𝑖</m:t>
                        </m:r>
                      </m:sub>
                    </m:sSub>
                  </m:oMath>
                </a14:m>
                <a:r>
                  <a:rPr lang="en-US" sz="2400" dirty="0">
                    <a:latin typeface="Times New Roman" panose="02020603050405020304" pitchFamily="18" charset="0"/>
                    <a:cs typeface="Times New Roman" panose="02020603050405020304" pitchFamily="18" charset="0"/>
                  </a:rPr>
                  <a:t> is now the average change in </a:t>
                </a:r>
                <a14:m>
                  <m:oMath xmlns:m="http://schemas.openxmlformats.org/officeDocument/2006/math">
                    <m:r>
                      <a:rPr lang="en-US" sz="2400" b="0" i="1" smtClean="0">
                        <a:latin typeface="Cambria Math" panose="02040503050406030204" pitchFamily="18" charset="0"/>
                      </a:rPr>
                      <m:t>𝑦</m:t>
                    </m:r>
                  </m:oMath>
                </a14:m>
                <a:r>
                  <a:rPr lang="en-US" sz="2400" dirty="0">
                    <a:latin typeface="Times New Roman" panose="02020603050405020304" pitchFamily="18" charset="0"/>
                    <a:cs typeface="Times New Roman" panose="02020603050405020304" pitchFamily="18" charset="0"/>
                  </a:rPr>
                  <a:t> when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oMath>
                </a14:m>
                <a:r>
                  <a:rPr lang="en-US" sz="2400" dirty="0">
                    <a:latin typeface="Times New Roman" panose="02020603050405020304" pitchFamily="18" charset="0"/>
                    <a:cs typeface="Times New Roman" panose="02020603050405020304" pitchFamily="18" charset="0"/>
                  </a:rPr>
                  <a:t> increases by 1 </a:t>
                </a:r>
                <a:r>
                  <a:rPr lang="en-US" sz="2400" b="1" dirty="0">
                    <a:latin typeface="Times New Roman" panose="02020603050405020304" pitchFamily="18" charset="0"/>
                    <a:cs typeface="Times New Roman" panose="02020603050405020304" pitchFamily="18" charset="0"/>
                  </a:rPr>
                  <a:t>holding everything else constant</a:t>
                </a:r>
              </a:p>
              <a:p>
                <a:pPr marL="342900" indent="-342900">
                  <a:buFont typeface="Arial" panose="020B0604020202020204" pitchFamily="34" charset="0"/>
                  <a:buChar char="•"/>
                </a:pPr>
                <a:endParaRPr lang="en-US" sz="24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When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latin typeface="Times New Roman" panose="02020603050405020304" pitchFamily="18" charset="0"/>
                    <a:cs typeface="Times New Roman" panose="02020603050405020304" pitchFamily="18" charset="0"/>
                  </a:rPr>
                  <a:t> is continuous, does a one-unit change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latin typeface="Times New Roman" panose="02020603050405020304" pitchFamily="18" charset="0"/>
                    <a:cs typeface="Times New Roman" panose="02020603050405020304" pitchFamily="18" charset="0"/>
                  </a:rPr>
                  <a:t> make sense?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When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latin typeface="Times New Roman" panose="02020603050405020304" pitchFamily="18" charset="0"/>
                    <a:cs typeface="Times New Roman" panose="02020603050405020304" pitchFamily="18" charset="0"/>
                  </a:rPr>
                  <a:t> is discrete, effect of “turning on” the switch</a:t>
                </a:r>
              </a:p>
              <a:p>
                <a:pPr marL="342900" indent="-342900">
                  <a:buFont typeface="Arial" panose="020B0604020202020204" pitchFamily="34" charset="0"/>
                  <a:buChar char="•"/>
                </a:pPr>
                <a:r>
                  <a:rPr lang="en-US" sz="2400" dirty="0">
                    <a:cs typeface="Times New Roman" panose="02020603050405020304" pitchFamily="18" charset="0"/>
                  </a:rPr>
                  <a:t>Discrete variables in regressions are called</a:t>
                </a:r>
                <a:r>
                  <a:rPr lang="en-US" sz="2400" dirty="0">
                    <a:solidFill>
                      <a:srgbClr val="0070C0"/>
                    </a:solidFill>
                    <a:cs typeface="Times New Roman" panose="02020603050405020304" pitchFamily="18" charset="0"/>
                  </a:rPr>
                  <a:t> </a:t>
                </a:r>
                <a:r>
                  <a:rPr lang="en-US" sz="2400" b="1" dirty="0">
                    <a:solidFill>
                      <a:srgbClr val="0070C0"/>
                    </a:solidFill>
                    <a:cs typeface="Times New Roman" panose="02020603050405020304" pitchFamily="18" charset="0"/>
                  </a:rPr>
                  <a:t>dummy variables</a:t>
                </a:r>
              </a:p>
              <a:p>
                <a:pPr marL="342900" indent="-342900">
                  <a:buFont typeface="Arial" panose="020B0604020202020204" pitchFamily="34" charset="0"/>
                  <a:buChar char="•"/>
                </a:pPr>
                <a:endParaRPr lang="en-US" sz="2400" b="1" dirty="0">
                  <a:solidFill>
                    <a:srgbClr val="0070C0"/>
                  </a:solidFill>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𝑥</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d>
                        <m:dPr>
                          <m:begChr m:val="{"/>
                          <m:endChr m:val=""/>
                          <m:ctrlPr>
                            <a:rPr lang="en-US" sz="2400" b="0" i="1" smtClean="0">
                              <a:solidFill>
                                <a:srgbClr val="0070C0"/>
                              </a:solidFill>
                              <a:latin typeface="Cambria Math" panose="02040503050406030204" pitchFamily="18" charset="0"/>
                              <a:cs typeface="Times New Roman" panose="02020603050405020304" pitchFamily="18" charset="0"/>
                            </a:rPr>
                          </m:ctrlPr>
                        </m:dPr>
                        <m:e>
                          <m:eqArr>
                            <m:eqArrPr>
                              <m:ctrlPr>
                                <a:rPr lang="en-US" sz="2400" b="0" i="1" smtClean="0">
                                  <a:solidFill>
                                    <a:srgbClr val="0070C0"/>
                                  </a:solidFill>
                                  <a:latin typeface="Cambria Math" panose="02040503050406030204" pitchFamily="18" charset="0"/>
                                  <a:cs typeface="Times New Roman" panose="02020603050405020304" pitchFamily="18" charset="0"/>
                                </a:rPr>
                              </m:ctrlPr>
                            </m:eqArrPr>
                            <m:e>
                              <m:r>
                                <a:rPr lang="en-US" sz="2400" b="0" i="1" smtClean="0">
                                  <a:solidFill>
                                    <a:srgbClr val="0070C0"/>
                                  </a:solidFill>
                                  <a:latin typeface="Cambria Math" panose="02040503050406030204" pitchFamily="18" charset="0"/>
                                  <a:cs typeface="Times New Roman" panose="02020603050405020304" pitchFamily="18" charset="0"/>
                                </a:rPr>
                                <m:t>1</m:t>
                              </m:r>
                            </m:e>
                            <m:e>
                              <m:r>
                                <a:rPr lang="en-US" sz="2400" b="0" i="1" smtClean="0">
                                  <a:solidFill>
                                    <a:srgbClr val="0070C0"/>
                                  </a:solidFill>
                                  <a:latin typeface="Cambria Math" panose="02040503050406030204" pitchFamily="18" charset="0"/>
                                  <a:cs typeface="Times New Roman" panose="02020603050405020304" pitchFamily="18" charset="0"/>
                                </a:rPr>
                                <m:t>0</m:t>
                              </m:r>
                            </m:e>
                          </m:eqArr>
                          <m:r>
                            <a:rPr lang="en-US" sz="2400" b="0" i="1" smtClean="0">
                              <a:solidFill>
                                <a:srgbClr val="0070C0"/>
                              </a:solidFill>
                              <a:latin typeface="Cambria Math" panose="02040503050406030204" pitchFamily="18" charset="0"/>
                              <a:cs typeface="Times New Roman" panose="02020603050405020304" pitchFamily="18" charset="0"/>
                            </a:rPr>
                            <m:t>  </m:t>
                          </m:r>
                        </m:e>
                      </m:d>
                      <m:m>
                        <m:mPr>
                          <m:mcs>
                            <m:mc>
                              <m:mcPr>
                                <m:count m:val="1"/>
                                <m:mcJc m:val="center"/>
                              </m:mcPr>
                            </m:mc>
                          </m:mcs>
                          <m:ctrlPr>
                            <a:rPr lang="en-US" sz="2400" b="0" i="1" smtClean="0">
                              <a:solidFill>
                                <a:srgbClr val="0070C0"/>
                              </a:solidFill>
                              <a:latin typeface="Cambria Math" panose="02040503050406030204" pitchFamily="18" charset="0"/>
                              <a:cs typeface="Times New Roman" panose="02020603050405020304" pitchFamily="18" charset="0"/>
                            </a:rPr>
                          </m:ctrlPr>
                        </m:mPr>
                        <m:mr>
                          <m:e>
                            <m:r>
                              <m:rPr>
                                <m:brk m:alnAt="7"/>
                              </m:rPr>
                              <a:rPr lang="en-US" sz="2400" b="0" i="1" smtClean="0">
                                <a:solidFill>
                                  <a:srgbClr val="0070C0"/>
                                </a:solidFill>
                                <a:latin typeface="Cambria Math" panose="02040503050406030204" pitchFamily="18" charset="0"/>
                                <a:cs typeface="Times New Roman" panose="02020603050405020304" pitchFamily="18" charset="0"/>
                              </a:rPr>
                              <m:t>𝑖</m:t>
                            </m:r>
                            <m:r>
                              <a:rPr lang="en-US" sz="2400" b="0" i="1" smtClean="0">
                                <a:solidFill>
                                  <a:srgbClr val="0070C0"/>
                                </a:solidFill>
                                <a:latin typeface="Cambria Math" panose="02040503050406030204" pitchFamily="18" charset="0"/>
                                <a:cs typeface="Times New Roman" panose="02020603050405020304" pitchFamily="18" charset="0"/>
                              </a:rPr>
                              <m:t>𝑓</m:t>
                            </m:r>
                            <m:r>
                              <a:rPr lang="en-US" sz="2400" b="0" i="1" smtClean="0">
                                <a:solidFill>
                                  <a:srgbClr val="0070C0"/>
                                </a:solidFill>
                                <a:latin typeface="Cambria Math" panose="02040503050406030204" pitchFamily="18" charset="0"/>
                                <a:cs typeface="Times New Roman" panose="02020603050405020304" pitchFamily="18" charset="0"/>
                              </a:rPr>
                              <m:t> </m:t>
                            </m:r>
                            <m:r>
                              <a:rPr lang="en-US" sz="2400" b="0" i="1" smtClean="0">
                                <a:solidFill>
                                  <a:srgbClr val="0070C0"/>
                                </a:solidFill>
                                <a:latin typeface="Cambria Math" panose="02040503050406030204" pitchFamily="18" charset="0"/>
                                <a:cs typeface="Times New Roman" panose="02020603050405020304" pitchFamily="18" charset="0"/>
                              </a:rPr>
                              <m:t>𝑢𝑟𝑏𝑎𝑛</m:t>
                            </m:r>
                          </m:e>
                        </m:mr>
                        <m:mr>
                          <m:e>
                            <m:r>
                              <a:rPr lang="en-US" sz="2400" b="0" i="1" smtClean="0">
                                <a:solidFill>
                                  <a:srgbClr val="0070C0"/>
                                </a:solidFill>
                                <a:latin typeface="Cambria Math" panose="02040503050406030204" pitchFamily="18" charset="0"/>
                                <a:cs typeface="Times New Roman" panose="02020603050405020304" pitchFamily="18" charset="0"/>
                              </a:rPr>
                              <m:t>𝑖𝑓</m:t>
                            </m:r>
                            <m:r>
                              <a:rPr lang="en-US" sz="2400" b="0" i="1" smtClean="0">
                                <a:solidFill>
                                  <a:srgbClr val="0070C0"/>
                                </a:solidFill>
                                <a:latin typeface="Cambria Math" panose="02040503050406030204" pitchFamily="18" charset="0"/>
                                <a:cs typeface="Times New Roman" panose="02020603050405020304" pitchFamily="18" charset="0"/>
                              </a:rPr>
                              <m:t> </m:t>
                            </m:r>
                            <m:r>
                              <a:rPr lang="en-US" sz="2400" b="0" i="1" smtClean="0">
                                <a:solidFill>
                                  <a:srgbClr val="0070C0"/>
                                </a:solidFill>
                                <a:latin typeface="Cambria Math" panose="02040503050406030204" pitchFamily="18" charset="0"/>
                                <a:cs typeface="Times New Roman" panose="02020603050405020304" pitchFamily="18" charset="0"/>
                              </a:rPr>
                              <m:t>𝑛𝑜𝑡</m:t>
                            </m:r>
                            <m:r>
                              <a:rPr lang="en-US" sz="2400" b="0" i="1" smtClean="0">
                                <a:solidFill>
                                  <a:srgbClr val="0070C0"/>
                                </a:solidFill>
                                <a:latin typeface="Cambria Math" panose="02040503050406030204" pitchFamily="18" charset="0"/>
                                <a:cs typeface="Times New Roman" panose="02020603050405020304" pitchFamily="18" charset="0"/>
                              </a:rPr>
                              <m:t> </m:t>
                            </m:r>
                            <m:r>
                              <a:rPr lang="en-US" sz="2400" b="0" i="1" smtClean="0">
                                <a:solidFill>
                                  <a:srgbClr val="0070C0"/>
                                </a:solidFill>
                                <a:latin typeface="Cambria Math" panose="02040503050406030204" pitchFamily="18" charset="0"/>
                                <a:cs typeface="Times New Roman" panose="02020603050405020304" pitchFamily="18" charset="0"/>
                              </a:rPr>
                              <m:t>𝑢𝑟𝑏𝑎𝑛</m:t>
                            </m:r>
                          </m:e>
                        </m:mr>
                      </m:m>
                    </m:oMath>
                  </m:oMathPara>
                </a14:m>
                <a:endParaRPr lang="en-US" sz="2400" dirty="0">
                  <a:solidFill>
                    <a:srgbClr val="0070C0"/>
                  </a:solidFill>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43B6EDEB-AAFB-7743-F5B6-1FE95D8FBF04}"/>
                  </a:ext>
                </a:extLst>
              </p:cNvPr>
              <p:cNvSpPr txBox="1">
                <a:spLocks noRot="1" noChangeAspect="1" noMove="1" noResize="1" noEditPoints="1" noAdjustHandles="1" noChangeArrowheads="1" noChangeShapeType="1" noTextEdit="1"/>
              </p:cNvSpPr>
              <p:nvPr/>
            </p:nvSpPr>
            <p:spPr>
              <a:xfrm>
                <a:off x="762000" y="962232"/>
                <a:ext cx="9677400" cy="4978799"/>
              </a:xfrm>
              <a:prstGeom prst="rect">
                <a:avLst/>
              </a:prstGeom>
              <a:blipFill>
                <a:blip r:embed="rId3"/>
                <a:stretch>
                  <a:fillRect l="-945" t="-979"/>
                </a:stretch>
              </a:blipFill>
            </p:spPr>
            <p:txBody>
              <a:bodyPr/>
              <a:lstStyle/>
              <a:p>
                <a:r>
                  <a:rPr lang="en-US">
                    <a:noFill/>
                  </a:rPr>
                  <a:t> </a:t>
                </a:r>
              </a:p>
            </p:txBody>
          </p:sp>
        </mc:Fallback>
      </mc:AlternateContent>
    </p:spTree>
    <p:extLst>
      <p:ext uri="{BB962C8B-B14F-4D97-AF65-F5344CB8AC3E}">
        <p14:creationId xmlns:p14="http://schemas.microsoft.com/office/powerpoint/2010/main" val="442838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6BEAA-DC09-9F1A-6E9C-150E700D84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975019-FF00-366A-CC7F-F4337464A0E2}"/>
              </a:ext>
            </a:extLst>
          </p:cNvPr>
          <p:cNvSpPr>
            <a:spLocks noGrp="1"/>
          </p:cNvSpPr>
          <p:nvPr>
            <p:ph type="title"/>
          </p:nvPr>
        </p:nvSpPr>
        <p:spPr>
          <a:xfrm>
            <a:off x="609600" y="337392"/>
            <a:ext cx="10515600" cy="624840"/>
          </a:xfrm>
        </p:spPr>
        <p:txBody>
          <a:bodyPr>
            <a:normAutofit fontScale="90000"/>
          </a:bodyPr>
          <a:lstStyle/>
          <a:p>
            <a:r>
              <a:rPr lang="en-US" dirty="0">
                <a:cs typeface="Times New Roman" panose="02020603050405020304" pitchFamily="18" charset="0"/>
              </a:rPr>
              <a:t>Why should we care about multiple tests?</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5720758-E722-1DC9-7283-1BF9CC31E0AC}"/>
              </a:ext>
            </a:extLst>
          </p:cNvPr>
          <p:cNvSpPr>
            <a:spLocks noGrp="1"/>
          </p:cNvSpPr>
          <p:nvPr>
            <p:ph idx="1"/>
          </p:nvPr>
        </p:nvSpPr>
        <p:spPr>
          <a:xfrm>
            <a:off x="762001" y="1066801"/>
            <a:ext cx="10210800" cy="5141388"/>
          </a:xfrm>
        </p:spPr>
        <p:txBody>
          <a:bodyPr>
            <a:normAutofit/>
          </a:bodyPr>
          <a:lstStyle/>
          <a:p>
            <a:r>
              <a:rPr lang="en-US" sz="2400" dirty="0">
                <a:cs typeface="Times New Roman" panose="02020603050405020304" pitchFamily="18" charset="0"/>
              </a:rPr>
              <a:t>What if we have a lot of things we want to learn about? </a:t>
            </a:r>
          </a:p>
          <a:p>
            <a:r>
              <a:rPr lang="en-US" sz="2400" dirty="0">
                <a:cs typeface="Times New Roman" panose="02020603050405020304" pitchFamily="18" charset="0"/>
              </a:rPr>
              <a:t>Example of this paper: complications from vaccines (similar to: side effects from medications, risks predicting chronic disease onset, etc.)</a:t>
            </a:r>
          </a:p>
          <a:p>
            <a:r>
              <a:rPr lang="en-US" sz="2400" dirty="0">
                <a:cs typeface="Times New Roman" panose="02020603050405020304" pitchFamily="18" charset="0"/>
              </a:rPr>
              <a:t>If the DGP is vague, how can we test a lot of possible connections? </a:t>
            </a:r>
          </a:p>
          <a:p>
            <a:endParaRPr lang="en-US" sz="2400" dirty="0">
              <a:cs typeface="Times New Roman" panose="02020603050405020304" pitchFamily="18" charset="0"/>
            </a:endParaRPr>
          </a:p>
        </p:txBody>
      </p:sp>
    </p:spTree>
    <p:extLst>
      <p:ext uri="{BB962C8B-B14F-4D97-AF65-F5344CB8AC3E}">
        <p14:creationId xmlns:p14="http://schemas.microsoft.com/office/powerpoint/2010/main" val="40349980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Suppose we are modeling the demand for health services: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𝑦</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0</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𝑥</m:t>
                          </m:r>
                        </m:e>
                        <m:sub>
                          <m:r>
                            <a:rPr lang="en-US" sz="2400" b="0" i="1" smtClean="0">
                              <a:solidFill>
                                <a:srgbClr val="0070C0"/>
                              </a:solidFill>
                              <a:latin typeface="Cambria Math" panose="02040503050406030204" pitchFamily="18" charset="0"/>
                              <a:cs typeface="Times New Roman" panose="02020603050405020304" pitchFamily="18" charset="0"/>
                            </a:rPr>
                            <m:t>𝑖</m:t>
                          </m:r>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2</m:t>
                          </m:r>
                        </m:sub>
                      </m:sSub>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𝑥</m:t>
                          </m:r>
                        </m:e>
                        <m:sub>
                          <m:r>
                            <a:rPr lang="en-US" sz="2400" b="0" i="1" smtClean="0">
                              <a:solidFill>
                                <a:srgbClr val="0070C0"/>
                              </a:solidFill>
                              <a:latin typeface="Cambria Math" panose="02040503050406030204" pitchFamily="18" charset="0"/>
                              <a:cs typeface="Times New Roman" panose="02020603050405020304" pitchFamily="18" charset="0"/>
                            </a:rPr>
                            <m:t>𝑖</m:t>
                          </m:r>
                          <m:r>
                            <a:rPr lang="en-US" sz="2400" b="0" i="1" smtClean="0">
                              <a:solidFill>
                                <a:srgbClr val="0070C0"/>
                              </a:solidFill>
                              <a:latin typeface="Cambria Math" panose="02040503050406030204" pitchFamily="18" charset="0"/>
                              <a:cs typeface="Times New Roman" panose="02020603050405020304" pitchFamily="18" charset="0"/>
                            </a:rPr>
                            <m:t>2</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𝛼</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𝑈</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𝜀</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oMath>
                  </m:oMathPara>
                </a14:m>
                <a:endParaRPr lang="en-US" sz="2400" b="0" dirty="0">
                  <a:solidFill>
                    <a:srgbClr val="0070C0"/>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𝑈</m:t>
                        </m:r>
                      </m:e>
                      <m:sub>
                        <m:r>
                          <a:rPr lang="en-US" sz="2400" b="0" i="1" smtClean="0">
                            <a:solidFill>
                              <a:schemeClr val="tx1"/>
                            </a:solidFill>
                            <a:latin typeface="Cambria Math" panose="02040503050406030204" pitchFamily="18" charset="0"/>
                            <a:cs typeface="Times New Roman" panose="02020603050405020304" pitchFamily="18" charset="0"/>
                          </a:rPr>
                          <m:t>𝑖</m:t>
                        </m:r>
                      </m:sub>
                    </m:sSub>
                  </m:oMath>
                </a14:m>
                <a:r>
                  <a:rPr lang="en-US" sz="2400" dirty="0">
                    <a:solidFill>
                      <a:schemeClr val="tx1"/>
                    </a:solidFill>
                    <a:cs typeface="Times New Roman" panose="02020603050405020304" pitchFamily="18" charset="0"/>
                  </a:rPr>
                  <a:t> indicates </a:t>
                </a:r>
                <a:r>
                  <a:rPr lang="en-US" sz="2400" dirty="0">
                    <a:cs typeface="Times New Roman" panose="02020603050405020304" pitchFamily="18" charset="0"/>
                  </a:rPr>
                  <a:t>residing in an urban region</a:t>
                </a:r>
              </a:p>
              <a:p>
                <a:r>
                  <a:rPr lang="en-US" sz="2400" dirty="0">
                    <a:cs typeface="Times New Roman" panose="02020603050405020304" pitchFamily="18" charset="0"/>
                  </a:rPr>
                  <a:t>How do we interpret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 (</a:t>
                </a:r>
                <a:r>
                  <a:rPr lang="en-US" sz="2400" u="sng" dirty="0">
                    <a:solidFill>
                      <a:schemeClr val="accent2">
                        <a:lumMod val="75000"/>
                      </a:schemeClr>
                    </a:solidFill>
                    <a:cs typeface="Times New Roman" panose="02020603050405020304" pitchFamily="18" charset="0"/>
                  </a:rPr>
                  <a:t>if it’s a coefficient of interest</a:t>
                </a:r>
                <a:r>
                  <a:rPr lang="en-US" sz="2400" dirty="0">
                    <a:cs typeface="Times New Roman" panose="02020603050405020304" pitchFamily="18" charset="0"/>
                  </a:rPr>
                  <a:t>)?</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spTree>
    <p:extLst>
      <p:ext uri="{BB962C8B-B14F-4D97-AF65-F5344CB8AC3E}">
        <p14:creationId xmlns:p14="http://schemas.microsoft.com/office/powerpoint/2010/main" val="6831914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Suppose we are modeling the demand for health services: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𝑦</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0</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𝑥</m:t>
                          </m:r>
                        </m:e>
                        <m:sub>
                          <m:r>
                            <a:rPr lang="en-US" sz="2400" b="0" i="1" smtClean="0">
                              <a:solidFill>
                                <a:srgbClr val="0070C0"/>
                              </a:solidFill>
                              <a:latin typeface="Cambria Math" panose="02040503050406030204" pitchFamily="18" charset="0"/>
                              <a:cs typeface="Times New Roman" panose="02020603050405020304" pitchFamily="18" charset="0"/>
                            </a:rPr>
                            <m:t>𝑖</m:t>
                          </m:r>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2</m:t>
                          </m:r>
                        </m:sub>
                      </m:sSub>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𝑥</m:t>
                          </m:r>
                        </m:e>
                        <m:sub>
                          <m:r>
                            <a:rPr lang="en-US" sz="2400" b="0" i="1" smtClean="0">
                              <a:solidFill>
                                <a:srgbClr val="0070C0"/>
                              </a:solidFill>
                              <a:latin typeface="Cambria Math" panose="02040503050406030204" pitchFamily="18" charset="0"/>
                              <a:cs typeface="Times New Roman" panose="02020603050405020304" pitchFamily="18" charset="0"/>
                            </a:rPr>
                            <m:t>𝑖</m:t>
                          </m:r>
                          <m:r>
                            <a:rPr lang="en-US" sz="2400" b="0" i="1" smtClean="0">
                              <a:solidFill>
                                <a:srgbClr val="0070C0"/>
                              </a:solidFill>
                              <a:latin typeface="Cambria Math" panose="02040503050406030204" pitchFamily="18" charset="0"/>
                              <a:cs typeface="Times New Roman" panose="02020603050405020304" pitchFamily="18" charset="0"/>
                            </a:rPr>
                            <m:t>2</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𝛼</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𝑈</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𝜀</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oMath>
                  </m:oMathPara>
                </a14:m>
                <a:endParaRPr lang="en-US" sz="2400" b="0" dirty="0">
                  <a:solidFill>
                    <a:srgbClr val="0070C0"/>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𝑈</m:t>
                        </m:r>
                      </m:e>
                      <m:sub>
                        <m:r>
                          <a:rPr lang="en-US" sz="2400" b="0" i="1" smtClean="0">
                            <a:solidFill>
                              <a:schemeClr val="tx1"/>
                            </a:solidFill>
                            <a:latin typeface="Cambria Math" panose="02040503050406030204" pitchFamily="18" charset="0"/>
                            <a:cs typeface="Times New Roman" panose="02020603050405020304" pitchFamily="18" charset="0"/>
                          </a:rPr>
                          <m:t>𝑖</m:t>
                        </m:r>
                      </m:sub>
                    </m:sSub>
                  </m:oMath>
                </a14:m>
                <a:r>
                  <a:rPr lang="en-US" sz="2400" dirty="0">
                    <a:solidFill>
                      <a:schemeClr val="tx1"/>
                    </a:solidFill>
                    <a:cs typeface="Times New Roman" panose="02020603050405020304" pitchFamily="18" charset="0"/>
                  </a:rPr>
                  <a:t> indicates </a:t>
                </a:r>
                <a:r>
                  <a:rPr lang="en-US" sz="2400" dirty="0">
                    <a:cs typeface="Times New Roman" panose="02020603050405020304" pitchFamily="18" charset="0"/>
                  </a:rPr>
                  <a:t>residing in an urban region</a:t>
                </a:r>
              </a:p>
              <a:p>
                <a:r>
                  <a:rPr lang="en-US" sz="2400" dirty="0">
                    <a:cs typeface="Times New Roman" panose="02020603050405020304" pitchFamily="18" charset="0"/>
                  </a:rPr>
                  <a:t>How do we interpret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a:t>
                </a:r>
              </a:p>
              <a:p>
                <a:pPr lvl="1"/>
                <a:r>
                  <a:rPr lang="en-US" sz="2400" dirty="0">
                    <a:cs typeface="Times New Roman" panose="02020603050405020304" pitchFamily="18" charset="0"/>
                  </a:rPr>
                  <a:t>Two groups: one where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𝑈</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 and one where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𝑈</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=0</m:t>
                    </m:r>
                  </m:oMath>
                </a14:m>
                <a:endParaRPr lang="en-US" sz="2400" dirty="0">
                  <a:cs typeface="Times New Roman" panose="02020603050405020304" pitchFamily="18" charset="0"/>
                </a:endParaRPr>
              </a:p>
              <a:p>
                <a:pPr lvl="1"/>
                <a:r>
                  <a:rPr lang="en-US" sz="2400" dirty="0">
                    <a:cs typeface="Times New Roman" panose="02020603050405020304" pitchFamily="18" charset="0"/>
                  </a:rPr>
                  <a:t>Hence, dummy variables capture a</a:t>
                </a:r>
                <a:r>
                  <a:rPr lang="en-US" sz="2400" dirty="0">
                    <a:solidFill>
                      <a:schemeClr val="accent2">
                        <a:lumMod val="75000"/>
                      </a:schemeClr>
                    </a:solidFill>
                    <a:cs typeface="Times New Roman" panose="02020603050405020304" pitchFamily="18" charset="0"/>
                  </a:rPr>
                  <a:t> </a:t>
                </a:r>
                <a:r>
                  <a:rPr lang="en-US" sz="2400" b="1" dirty="0">
                    <a:solidFill>
                      <a:schemeClr val="accent2">
                        <a:lumMod val="75000"/>
                      </a:schemeClr>
                    </a:solidFill>
                    <a:cs typeface="Times New Roman" panose="02020603050405020304" pitchFamily="18" charset="0"/>
                  </a:rPr>
                  <a:t>shift in the intercept of a regression</a:t>
                </a:r>
                <a:endParaRPr lang="en-US" sz="2400" dirty="0">
                  <a:solidFill>
                    <a:schemeClr val="accent2">
                      <a:lumMod val="75000"/>
                    </a:schemeClr>
                  </a:solidFill>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t="-1305"/>
                </a:stretch>
              </a:blipFill>
            </p:spPr>
            <p:txBody>
              <a:bodyPr/>
              <a:lstStyle/>
              <a:p>
                <a:r>
                  <a:rPr lang="en-US">
                    <a:noFill/>
                  </a:rPr>
                  <a:t> </a:t>
                </a:r>
              </a:p>
            </p:txBody>
          </p:sp>
        </mc:Fallback>
      </mc:AlternateContent>
    </p:spTree>
    <p:extLst>
      <p:ext uri="{BB962C8B-B14F-4D97-AF65-F5344CB8AC3E}">
        <p14:creationId xmlns:p14="http://schemas.microsoft.com/office/powerpoint/2010/main" val="23746766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117F72C2-9FC8-8E24-C73F-EB01E4BCF671}"/>
              </a:ext>
            </a:extLst>
          </p:cNvPr>
          <p:cNvPicPr>
            <a:picLocks noGrp="1" noChangeAspect="1"/>
          </p:cNvPicPr>
          <p:nvPr>
            <p:ph idx="1"/>
          </p:nvPr>
        </p:nvPicPr>
        <p:blipFill>
          <a:blip r:embed="rId3"/>
          <a:stretch>
            <a:fillRect/>
          </a:stretch>
        </p:blipFill>
        <p:spPr>
          <a:xfrm>
            <a:off x="800100" y="1295400"/>
            <a:ext cx="10058400" cy="4665959"/>
          </a:xfrm>
        </p:spPr>
      </p:pic>
    </p:spTree>
    <p:extLst>
      <p:ext uri="{BB962C8B-B14F-4D97-AF65-F5344CB8AC3E}">
        <p14:creationId xmlns:p14="http://schemas.microsoft.com/office/powerpoint/2010/main" val="1993760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C090224-F0D7-141A-ABD0-0F81A3283FE4}"/>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77C0C0A3-0444-9E76-7909-C79E06A7B773}"/>
              </a:ext>
            </a:extLst>
          </p:cNvPr>
          <p:cNvPicPr>
            <a:picLocks noChangeAspect="1"/>
          </p:cNvPicPr>
          <p:nvPr/>
        </p:nvPicPr>
        <p:blipFill>
          <a:blip r:embed="rId3"/>
          <a:stretch>
            <a:fillRect/>
          </a:stretch>
        </p:blipFill>
        <p:spPr>
          <a:xfrm>
            <a:off x="800100" y="1219200"/>
            <a:ext cx="10058400" cy="5155487"/>
          </a:xfrm>
          <a:prstGeom prst="rect">
            <a:avLst/>
          </a:prstGeom>
        </p:spPr>
      </p:pic>
    </p:spTree>
    <p:extLst>
      <p:ext uri="{BB962C8B-B14F-4D97-AF65-F5344CB8AC3E}">
        <p14:creationId xmlns:p14="http://schemas.microsoft.com/office/powerpoint/2010/main" val="7692092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C090224-F0D7-141A-ABD0-0F81A3283FE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CF25538-BA28-96A4-30C3-1B5231BC887C}"/>
              </a:ext>
            </a:extLst>
          </p:cNvPr>
          <p:cNvPicPr>
            <a:picLocks noChangeAspect="1"/>
          </p:cNvPicPr>
          <p:nvPr/>
        </p:nvPicPr>
        <p:blipFill>
          <a:blip r:embed="rId3"/>
          <a:stretch>
            <a:fillRect/>
          </a:stretch>
        </p:blipFill>
        <p:spPr>
          <a:xfrm>
            <a:off x="609600" y="962232"/>
            <a:ext cx="10058400" cy="5223782"/>
          </a:xfrm>
          <a:prstGeom prst="rect">
            <a:avLst/>
          </a:prstGeom>
        </p:spPr>
      </p:pic>
    </p:spTree>
    <p:extLst>
      <p:ext uri="{BB962C8B-B14F-4D97-AF65-F5344CB8AC3E}">
        <p14:creationId xmlns:p14="http://schemas.microsoft.com/office/powerpoint/2010/main" val="18373737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The Dummy Variable Trap</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Suppose we define a new variable </a:t>
                </a:r>
              </a:p>
              <a:p>
                <a:pPr marL="0" indent="0" algn="ctr">
                  <a:lnSpc>
                    <a:spcPct val="120000"/>
                  </a:lnSpc>
                  <a:spcBef>
                    <a:spcPts val="1800"/>
                  </a:spcBef>
                  <a:spcAft>
                    <a:spcPts val="1800"/>
                  </a:spcAft>
                  <a:buNone/>
                </a:pPr>
                <a14:m>
                  <m:oMath xmlns:m="http://schemas.openxmlformats.org/officeDocument/2006/math">
                    <m:sSub>
                      <m:sSubPr>
                        <m:ctrlP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ctrlPr>
                      </m:sSubPr>
                      <m:e>
                        <m: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t>𝑅</m:t>
                        </m:r>
                      </m:e>
                      <m:sub>
                        <m: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t>𝑖</m:t>
                        </m:r>
                      </m:sub>
                    </m:sSub>
                    <m:r>
                      <a:rPr lang="en-CA" sz="2400" i="1">
                        <a:solidFill>
                          <a:schemeClr val="tx1">
                            <a:lumMod val="65000"/>
                            <a:lumOff val="35000"/>
                          </a:schemeClr>
                        </a:solidFill>
                        <a:latin typeface="Cambria Math" panose="02040503050406030204" pitchFamily="18" charset="0"/>
                        <a:ea typeface="Cambria Math" panose="02040503050406030204" pitchFamily="18" charset="0"/>
                      </a:rPr>
                      <m:t>=</m:t>
                    </m:r>
                    <m:d>
                      <m:dPr>
                        <m:begChr m:val="{"/>
                        <m:endChr m:val=""/>
                        <m:ctrlPr>
                          <a:rPr lang="en-CA" sz="2400" i="1">
                            <a:solidFill>
                              <a:schemeClr val="tx1">
                                <a:lumMod val="65000"/>
                                <a:lumOff val="35000"/>
                              </a:schemeClr>
                            </a:solidFill>
                            <a:latin typeface="Cambria Math" panose="02040503050406030204" pitchFamily="18" charset="0"/>
                            <a:ea typeface="Cambria Math" panose="02040503050406030204" pitchFamily="18" charset="0"/>
                          </a:rPr>
                        </m:ctrlPr>
                      </m:dPr>
                      <m:e>
                        <m:eqArr>
                          <m:eqArrPr>
                            <m:ctrlPr>
                              <a:rPr lang="en-CA" sz="2400" i="1" smtClean="0">
                                <a:solidFill>
                                  <a:schemeClr val="tx1">
                                    <a:lumMod val="65000"/>
                                    <a:lumOff val="35000"/>
                                  </a:schemeClr>
                                </a:solidFill>
                                <a:latin typeface="Cambria Math" panose="02040503050406030204" pitchFamily="18" charset="0"/>
                                <a:ea typeface="Cambria Math" panose="02040503050406030204" pitchFamily="18" charset="0"/>
                              </a:rPr>
                            </m:ctrlPr>
                          </m:eqArrPr>
                          <m:e>
                            <m:r>
                              <a:rPr lang="en-CA" sz="2400" i="1" smtClean="0">
                                <a:solidFill>
                                  <a:schemeClr val="tx1">
                                    <a:lumMod val="65000"/>
                                    <a:lumOff val="35000"/>
                                  </a:schemeClr>
                                </a:solidFill>
                                <a:latin typeface="Cambria Math" panose="02040503050406030204" pitchFamily="18" charset="0"/>
                                <a:ea typeface="Cambria Math" panose="02040503050406030204" pitchFamily="18" charset="0"/>
                              </a:rPr>
                              <m:t>1</m:t>
                            </m:r>
                            <m:r>
                              <a:rPr lang="en-CA" sz="2400" i="1">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a:rPr lang="en-US" sz="2400" b="0" i="0" smtClean="0">
                                <a:solidFill>
                                  <a:schemeClr val="tx1">
                                    <a:lumMod val="65000"/>
                                    <a:lumOff val="35000"/>
                                  </a:schemeClr>
                                </a:solidFill>
                                <a:latin typeface="Cambria Math"/>
                                <a:ea typeface="Cambria Math" panose="02040503050406030204" pitchFamily="18" charset="0"/>
                              </a:rPr>
                              <m:t> </m:t>
                            </m:r>
                            <m: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a:solidFill>
                                  <a:schemeClr val="tx1">
                                    <a:lumMod val="65000"/>
                                    <a:lumOff val="35000"/>
                                  </a:schemeClr>
                                </a:solidFill>
                                <a:latin typeface="Cambria Math" panose="02040503050406030204" pitchFamily="18" charset="0"/>
                                <a:ea typeface="Cambria Math" panose="02040503050406030204" pitchFamily="18" charset="0"/>
                              </a:rPr>
                              <m:t>if</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rural</m:t>
                            </m:r>
                          </m:e>
                          <m:e>
                            <m:r>
                              <a:rPr lang="en-CA" sz="2400" b="0" i="1"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i="1">
                                <a:solidFill>
                                  <a:schemeClr val="tx1">
                                    <a:lumMod val="65000"/>
                                    <a:lumOff val="35000"/>
                                  </a:schemeClr>
                                </a:solidFill>
                                <a:latin typeface="Cambria Math" panose="02040503050406030204" pitchFamily="18" charset="0"/>
                                <a:ea typeface="Cambria Math" panose="02040503050406030204" pitchFamily="18" charset="0"/>
                              </a:rPr>
                              <m:t>0</m:t>
                            </m:r>
                            <m:r>
                              <a:rPr lang="en-CA" sz="2400" b="0" i="1"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i="1">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a:solidFill>
                                  <a:schemeClr val="tx1">
                                    <a:lumMod val="65000"/>
                                    <a:lumOff val="35000"/>
                                  </a:schemeClr>
                                </a:solidFill>
                                <a:latin typeface="Cambria Math" panose="02040503050406030204" pitchFamily="18" charset="0"/>
                                <a:ea typeface="Cambria Math" panose="02040503050406030204" pitchFamily="18" charset="0"/>
                              </a:rPr>
                              <m:t>if</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urban</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e>
                        </m:eqArr>
                      </m:e>
                    </m:d>
                  </m:oMath>
                </a14:m>
                <a:r>
                  <a:rPr lang="en-CA" sz="2400" dirty="0">
                    <a:solidFill>
                      <a:schemeClr val="tx1">
                        <a:lumMod val="65000"/>
                        <a:lumOff val="35000"/>
                      </a:schemeClr>
                    </a:solidFill>
                    <a:latin typeface="Open Sans" panose="020B0606030504020204" pitchFamily="34" charset="0"/>
                    <a:ea typeface="Cambria Math" panose="02040503050406030204" pitchFamily="18" charset="0"/>
                  </a:rPr>
                  <a:t> </a:t>
                </a:r>
              </a:p>
              <a:p>
                <a:pPr marL="0" indent="0">
                  <a:buNone/>
                </a:pPr>
                <a:r>
                  <a:rPr lang="en-US" sz="2400" dirty="0">
                    <a:cs typeface="Times New Roman" panose="02020603050405020304" pitchFamily="18" charset="0"/>
                  </a:rPr>
                  <a:t>and include both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𝑅</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and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𝑈</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in a regression model. </a:t>
                </a:r>
              </a:p>
              <a:p>
                <a:pPr marL="0" indent="0">
                  <a:buNone/>
                </a:pPr>
                <a:r>
                  <a:rPr lang="en-US" sz="2400" b="1" dirty="0">
                    <a:solidFill>
                      <a:schemeClr val="accent3">
                        <a:lumMod val="75000"/>
                      </a:schemeClr>
                    </a:solidFill>
                    <a:cs typeface="Times New Roman" panose="02020603050405020304" pitchFamily="18" charset="0"/>
                  </a:rPr>
                  <a:t>What would happen?</a:t>
                </a: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774A0C79-0C76-426C-B5D8-C00B08B626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95786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The Dummy Variable Trap</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Suppose we define a new variable </a:t>
                </a:r>
              </a:p>
              <a:p>
                <a:pPr marL="0" indent="0" algn="ctr">
                  <a:lnSpc>
                    <a:spcPct val="120000"/>
                  </a:lnSpc>
                  <a:spcBef>
                    <a:spcPts val="1800"/>
                  </a:spcBef>
                  <a:spcAft>
                    <a:spcPts val="1800"/>
                  </a:spcAft>
                  <a:buNone/>
                </a:pPr>
                <a14:m>
                  <m:oMath xmlns:m="http://schemas.openxmlformats.org/officeDocument/2006/math">
                    <m:sSub>
                      <m:sSubPr>
                        <m:ctrlP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ctrlPr>
                      </m:sSubPr>
                      <m:e>
                        <m: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t>𝑅</m:t>
                        </m:r>
                      </m:e>
                      <m:sub>
                        <m: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t>𝑖</m:t>
                        </m:r>
                      </m:sub>
                    </m:sSub>
                    <m:r>
                      <a:rPr lang="en-CA" sz="2400" i="1">
                        <a:solidFill>
                          <a:schemeClr val="tx1">
                            <a:lumMod val="65000"/>
                            <a:lumOff val="35000"/>
                          </a:schemeClr>
                        </a:solidFill>
                        <a:latin typeface="Cambria Math" panose="02040503050406030204" pitchFamily="18" charset="0"/>
                        <a:ea typeface="Cambria Math" panose="02040503050406030204" pitchFamily="18" charset="0"/>
                      </a:rPr>
                      <m:t>=</m:t>
                    </m:r>
                    <m:d>
                      <m:dPr>
                        <m:begChr m:val="{"/>
                        <m:endChr m:val=""/>
                        <m:ctrlPr>
                          <a:rPr lang="en-CA" sz="2400" i="1">
                            <a:solidFill>
                              <a:schemeClr val="tx1">
                                <a:lumMod val="65000"/>
                                <a:lumOff val="35000"/>
                              </a:schemeClr>
                            </a:solidFill>
                            <a:latin typeface="Cambria Math" panose="02040503050406030204" pitchFamily="18" charset="0"/>
                            <a:ea typeface="Cambria Math" panose="02040503050406030204" pitchFamily="18" charset="0"/>
                          </a:rPr>
                        </m:ctrlPr>
                      </m:dPr>
                      <m:e>
                        <m:eqArr>
                          <m:eqArrPr>
                            <m:ctrlPr>
                              <a:rPr lang="en-CA" sz="2400" i="1" smtClean="0">
                                <a:solidFill>
                                  <a:schemeClr val="tx1">
                                    <a:lumMod val="65000"/>
                                    <a:lumOff val="35000"/>
                                  </a:schemeClr>
                                </a:solidFill>
                                <a:latin typeface="Cambria Math" panose="02040503050406030204" pitchFamily="18" charset="0"/>
                                <a:ea typeface="Cambria Math" panose="02040503050406030204" pitchFamily="18" charset="0"/>
                              </a:rPr>
                            </m:ctrlPr>
                          </m:eqArrPr>
                          <m:e>
                            <m:r>
                              <a:rPr lang="en-CA" sz="2400" i="1" smtClean="0">
                                <a:solidFill>
                                  <a:schemeClr val="tx1">
                                    <a:lumMod val="65000"/>
                                    <a:lumOff val="35000"/>
                                  </a:schemeClr>
                                </a:solidFill>
                                <a:latin typeface="Cambria Math" panose="02040503050406030204" pitchFamily="18" charset="0"/>
                                <a:ea typeface="Cambria Math" panose="02040503050406030204" pitchFamily="18" charset="0"/>
                              </a:rPr>
                              <m:t>1</m:t>
                            </m:r>
                            <m:r>
                              <a:rPr lang="en-CA" sz="2400" i="1">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a:rPr lang="en-US" sz="2400" b="0" i="0" smtClean="0">
                                <a:solidFill>
                                  <a:schemeClr val="tx1">
                                    <a:lumMod val="65000"/>
                                    <a:lumOff val="35000"/>
                                  </a:schemeClr>
                                </a:solidFill>
                                <a:latin typeface="Cambria Math"/>
                                <a:ea typeface="Cambria Math" panose="02040503050406030204" pitchFamily="18" charset="0"/>
                              </a:rPr>
                              <m:t> </m:t>
                            </m:r>
                            <m: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a:solidFill>
                                  <a:schemeClr val="tx1">
                                    <a:lumMod val="65000"/>
                                    <a:lumOff val="35000"/>
                                  </a:schemeClr>
                                </a:solidFill>
                                <a:latin typeface="Cambria Math" panose="02040503050406030204" pitchFamily="18" charset="0"/>
                                <a:ea typeface="Cambria Math" panose="02040503050406030204" pitchFamily="18" charset="0"/>
                              </a:rPr>
                              <m:t>if</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rural</m:t>
                            </m:r>
                          </m:e>
                          <m:e>
                            <m:r>
                              <a:rPr lang="en-CA" sz="2400" b="0" i="1"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i="1">
                                <a:solidFill>
                                  <a:schemeClr val="tx1">
                                    <a:lumMod val="65000"/>
                                    <a:lumOff val="35000"/>
                                  </a:schemeClr>
                                </a:solidFill>
                                <a:latin typeface="Cambria Math" panose="02040503050406030204" pitchFamily="18" charset="0"/>
                                <a:ea typeface="Cambria Math" panose="02040503050406030204" pitchFamily="18" charset="0"/>
                              </a:rPr>
                              <m:t>0</m:t>
                            </m:r>
                            <m:r>
                              <a:rPr lang="en-CA" sz="2400" b="0" i="1"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i="1">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a:solidFill>
                                  <a:schemeClr val="tx1">
                                    <a:lumMod val="65000"/>
                                    <a:lumOff val="35000"/>
                                  </a:schemeClr>
                                </a:solidFill>
                                <a:latin typeface="Cambria Math" panose="02040503050406030204" pitchFamily="18" charset="0"/>
                                <a:ea typeface="Cambria Math" panose="02040503050406030204" pitchFamily="18" charset="0"/>
                              </a:rPr>
                              <m:t>if</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urban</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e>
                        </m:eqArr>
                      </m:e>
                    </m:d>
                  </m:oMath>
                </a14:m>
                <a:r>
                  <a:rPr lang="en-CA" sz="2400" dirty="0">
                    <a:solidFill>
                      <a:schemeClr val="tx1">
                        <a:lumMod val="65000"/>
                        <a:lumOff val="35000"/>
                      </a:schemeClr>
                    </a:solidFill>
                    <a:latin typeface="Open Sans" panose="020B0606030504020204" pitchFamily="34" charset="0"/>
                    <a:ea typeface="Cambria Math" panose="02040503050406030204" pitchFamily="18" charset="0"/>
                  </a:rPr>
                  <a:t> </a:t>
                </a:r>
              </a:p>
              <a:p>
                <a:pPr marL="0" indent="0">
                  <a:buNone/>
                </a:pPr>
                <a:r>
                  <a:rPr lang="en-US" sz="2400" dirty="0">
                    <a:cs typeface="Times New Roman" panose="02020603050405020304" pitchFamily="18" charset="0"/>
                  </a:rPr>
                  <a:t>and include both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𝑅</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and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𝑈</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in a regression model. </a:t>
                </a:r>
              </a:p>
              <a:p>
                <a:pPr marL="0" indent="0">
                  <a:buNone/>
                </a:pPr>
                <a:r>
                  <a:rPr lang="en-US" sz="2400" b="1" dirty="0">
                    <a:solidFill>
                      <a:schemeClr val="accent3">
                        <a:lumMod val="75000"/>
                      </a:schemeClr>
                    </a:solidFill>
                    <a:cs typeface="Times New Roman" panose="02020603050405020304" pitchFamily="18" charset="0"/>
                  </a:rPr>
                  <a:t>What would happen?</a:t>
                </a:r>
              </a:p>
              <a:p>
                <a:pPr lvl="1"/>
                <a:r>
                  <a:rPr lang="en-US" sz="2200" dirty="0">
                    <a:cs typeface="Times New Roman" panose="02020603050405020304" pitchFamily="18" charset="0"/>
                  </a:rPr>
                  <a:t>Now, two explanatory variables are </a:t>
                </a:r>
                <a:r>
                  <a:rPr lang="en-US" sz="2200" b="1" dirty="0">
                    <a:cs typeface="Times New Roman" panose="02020603050405020304" pitchFamily="18" charset="0"/>
                  </a:rPr>
                  <a:t>perfectly colinear</a:t>
                </a:r>
                <a:r>
                  <a:rPr lang="en-US" sz="2200" dirty="0">
                    <a:cs typeface="Times New Roman" panose="02020603050405020304" pitchFamily="18" charset="0"/>
                  </a:rPr>
                  <a:t>, since</a:t>
                </a:r>
              </a:p>
              <a:p>
                <a:pPr marL="274320" lvl="1"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𝑅</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=1−</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𝑈</m:t>
                          </m:r>
                        </m:e>
                        <m:sub>
                          <m:r>
                            <a:rPr lang="en-US" sz="2400" b="0" i="1" smtClean="0">
                              <a:latin typeface="Cambria Math" panose="02040503050406030204" pitchFamily="18" charset="0"/>
                              <a:cs typeface="Times New Roman" panose="02020603050405020304" pitchFamily="18" charset="0"/>
                            </a:rPr>
                            <m:t>𝑖</m:t>
                          </m:r>
                        </m:sub>
                      </m:sSub>
                    </m:oMath>
                  </m:oMathPara>
                </a14:m>
                <a:endParaRPr lang="en-US" sz="2400" dirty="0">
                  <a:cs typeface="Times New Roman" panose="02020603050405020304" pitchFamily="18" charset="0"/>
                </a:endParaRPr>
              </a:p>
              <a:p>
                <a:pPr marL="0" indent="0">
                  <a:lnSpc>
                    <a:spcPct val="120000"/>
                  </a:lnSpc>
                  <a:spcBef>
                    <a:spcPts val="1800"/>
                  </a:spcBef>
                  <a:spcAft>
                    <a:spcPts val="1800"/>
                  </a:spcAft>
                  <a:buNone/>
                </a:pPr>
                <a:r>
                  <a:rPr lang="en-US" sz="2400" b="1" dirty="0">
                    <a:solidFill>
                      <a:schemeClr val="accent2">
                        <a:lumMod val="75000"/>
                      </a:schemeClr>
                    </a:solidFill>
                    <a:cs typeface="Times New Roman" panose="02020603050405020304" pitchFamily="18" charset="0"/>
                  </a:rPr>
                  <a:t>This model cannot be estimated</a:t>
                </a: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774A0C79-0C76-426C-B5D8-C00B08B626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8259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Avoiding the Dummy Variable Trap</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Suppose we have </a:t>
                </a:r>
                <a:r>
                  <a:rPr lang="en-US" sz="2400" b="1" dirty="0">
                    <a:cs typeface="Times New Roman" panose="02020603050405020304" pitchFamily="18" charset="0"/>
                  </a:rPr>
                  <a:t>four regions </a:t>
                </a:r>
                <a:r>
                  <a:rPr lang="en-US" sz="2400" dirty="0">
                    <a:cs typeface="Times New Roman" panose="02020603050405020304" pitchFamily="18" charset="0"/>
                  </a:rPr>
                  <a:t>that we care about </a:t>
                </a:r>
              </a:p>
              <a:p>
                <a:pPr lvl="1"/>
                <a:r>
                  <a:rPr lang="en-US" sz="2200" dirty="0">
                    <a:cs typeface="Times New Roman" panose="02020603050405020304" pitchFamily="18" charset="0"/>
                  </a:rPr>
                  <a:t>(South, Midwest, East, West)</a:t>
                </a:r>
              </a:p>
              <a:p>
                <a:pPr marL="0" indent="0">
                  <a:buNone/>
                </a:pPr>
                <a:r>
                  <a:rPr lang="en-US" sz="2400" b="1" dirty="0">
                    <a:solidFill>
                      <a:schemeClr val="accent2">
                        <a:lumMod val="75000"/>
                      </a:schemeClr>
                    </a:solidFill>
                    <a:cs typeface="Times New Roman" panose="02020603050405020304" pitchFamily="18" charset="0"/>
                  </a:rPr>
                  <a:t>We can include three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𝑵</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oMath>
                </a14:m>
                <a:r>
                  <a:rPr lang="en-US" sz="2400" b="1" dirty="0">
                    <a:solidFill>
                      <a:schemeClr val="accent2">
                        <a:lumMod val="75000"/>
                      </a:schemeClr>
                    </a:solidFill>
                    <a:cs typeface="Times New Roman" panose="02020603050405020304" pitchFamily="18" charset="0"/>
                  </a:rPr>
                  <a:t> dummy variables in regression: </a:t>
                </a:r>
              </a:p>
              <a:p>
                <a:pPr>
                  <a:spcBef>
                    <a:spcPts val="0"/>
                  </a:spcBef>
                </a:pPr>
                <a:r>
                  <a:rPr lang="en-US" sz="2400" dirty="0">
                    <a:solidFill>
                      <a:schemeClr val="accent2">
                        <a:lumMod val="75000"/>
                      </a:schemeClr>
                    </a:solidFill>
                    <a:cs typeface="Times New Roman" panose="02020603050405020304" pitchFamily="18" charset="0"/>
                  </a:rPr>
                  <a:t>Need to pick a baseline category </a:t>
                </a:r>
              </a:p>
              <a:p>
                <a:pPr>
                  <a:spcBef>
                    <a:spcPts val="0"/>
                  </a:spcBef>
                </a:pPr>
                <a:r>
                  <a:rPr lang="en-US" sz="2400" dirty="0">
                    <a:solidFill>
                      <a:schemeClr val="accent2">
                        <a:lumMod val="75000"/>
                      </a:schemeClr>
                    </a:solidFill>
                    <a:cs typeface="Times New Roman" panose="02020603050405020304" pitchFamily="18" charset="0"/>
                  </a:rPr>
                  <a:t>Interpreted as the “comparison group” </a:t>
                </a:r>
                <a:endParaRPr lang="en-US" sz="2400" i="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endParaRPr>
              </a:p>
              <a:p>
                <a:pPr marL="0" indent="0">
                  <a:buNone/>
                </a:pPr>
                <a:endParaRPr lang="en-CA" sz="2400" b="0" i="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endParaRPr>
              </a:p>
              <a:p>
                <a:pPr marL="0" indent="0">
                  <a:buNone/>
                </a:pPr>
                <a14:m>
                  <m:oMathPara xmlns:m="http://schemas.openxmlformats.org/officeDocument/2006/math">
                    <m:oMathParaPr>
                      <m:jc m:val="centerGroup"/>
                    </m:oMathParaPr>
                    <m:oMath xmlns:m="http://schemas.openxmlformats.org/officeDocument/2006/math">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WAGE</m:t>
                      </m:r>
                      <m:r>
                        <a:rPr lang="en-US" sz="2400" b="0" i="0" smtClean="0">
                          <a:solidFill>
                            <a:schemeClr val="accent5">
                              <a:lumMod val="75000"/>
                            </a:schemeClr>
                          </a:solidFill>
                          <a:latin typeface="Cambria Math"/>
                          <a:ea typeface="Open Sans" panose="020B0606030504020204" pitchFamily="34" charset="0"/>
                          <a:cs typeface="Open Sans" panose="020B0606030504020204" pitchFamily="34" charset="0"/>
                        </a:rPr>
                        <m:t>=</m:t>
                      </m:r>
                      <m:sSub>
                        <m:sSubPr>
                          <m:ctrlP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𝛽</m:t>
                          </m:r>
                        </m:e>
                        <m: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US" sz="2400" b="0" i="1" smtClean="0">
                              <a:solidFill>
                                <a:schemeClr val="accent5">
                                  <a:lumMod val="75000"/>
                                </a:schemeClr>
                              </a:solidFill>
                              <a:latin typeface="Cambria Math"/>
                              <a:ea typeface="Open Sans" panose="020B0606030504020204" pitchFamily="34" charset="0"/>
                              <a:cs typeface="Open Sans" panose="020B0606030504020204" pitchFamily="34" charset="0"/>
                            </a:rPr>
                            <m:t>1</m:t>
                          </m:r>
                        </m:sub>
                      </m:sSub>
                      <m:r>
                        <m:rPr>
                          <m:sty m:val="p"/>
                        </m:rPr>
                        <a:rPr lang="en-US" sz="2400" b="0" i="0" smtClean="0">
                          <a:solidFill>
                            <a:schemeClr val="accent5">
                              <a:lumMod val="75000"/>
                            </a:schemeClr>
                          </a:solidFill>
                          <a:latin typeface="Cambria Math"/>
                          <a:ea typeface="Open Sans" panose="020B0606030504020204" pitchFamily="34" charset="0"/>
                          <a:cs typeface="Open Sans" panose="020B0606030504020204" pitchFamily="34" charset="0"/>
                        </a:rPr>
                        <m:t>SOUTH</m:t>
                      </m:r>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US" sz="2400" b="0" i="1" smtClean="0">
                              <a:solidFill>
                                <a:schemeClr val="accent5">
                                  <a:lumMod val="75000"/>
                                </a:schemeClr>
                              </a:solidFill>
                              <a:latin typeface="Cambria Math"/>
                              <a:ea typeface="Open Sans" panose="020B0606030504020204" pitchFamily="34" charset="0"/>
                              <a:cs typeface="Open Sans" panose="020B0606030504020204" pitchFamily="34" charset="0"/>
                            </a:rPr>
                            <m:t>2</m:t>
                          </m:r>
                        </m:sub>
                      </m:sSub>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MIDWEST</m:t>
                      </m:r>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3</m:t>
                          </m:r>
                        </m:sub>
                      </m:sSub>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WEST</m:t>
                      </m:r>
                      <m: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EDUC</m:t>
                      </m:r>
                      <m:r>
                        <a:rPr lang="en-US" sz="2400" b="0" i="0" smtClean="0">
                          <a:solidFill>
                            <a:schemeClr val="accent5">
                              <a:lumMod val="75000"/>
                            </a:schemeClr>
                          </a:solidFill>
                          <a:latin typeface="Cambria Math"/>
                        </a:rPr>
                        <m:t>+</m:t>
                      </m:r>
                      <m:r>
                        <a:rPr lang="en-US" sz="2400" b="0" i="1" smtClean="0">
                          <a:solidFill>
                            <a:schemeClr val="accent5">
                              <a:lumMod val="75000"/>
                            </a:schemeClr>
                          </a:solidFill>
                          <a:latin typeface="Cambria Math" panose="02040503050406030204" pitchFamily="18" charset="0"/>
                        </a:rPr>
                        <m:t>𝜀</m:t>
                      </m:r>
                    </m:oMath>
                  </m:oMathPara>
                </a14:m>
                <a:endParaRPr lang="en-CA" sz="2400" b="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endParaRPr>
              </a:p>
              <a:p>
                <a:pPr marL="0" indent="0">
                  <a:lnSpc>
                    <a:spcPct val="120000"/>
                  </a:lnSpc>
                  <a:spcBef>
                    <a:spcPts val="1800"/>
                  </a:spcBef>
                  <a:spcAft>
                    <a:spcPts val="1800"/>
                  </a:spcAft>
                  <a:buNone/>
                </a:pPr>
                <a:endParaRPr lang="en-US" sz="2400" b="1" dirty="0">
                  <a:solidFill>
                    <a:schemeClr val="accent2">
                      <a:lumMod val="75000"/>
                    </a:schemeClr>
                  </a:solidFill>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spTree>
    <p:extLst>
      <p:ext uri="{BB962C8B-B14F-4D97-AF65-F5344CB8AC3E}">
        <p14:creationId xmlns:p14="http://schemas.microsoft.com/office/powerpoint/2010/main" val="4675732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Avoiding the Dummy Variable Trap</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lnSpcReduction="10000"/>
              </a:bodyPr>
              <a:lstStyle/>
              <a:p>
                <a:r>
                  <a:rPr lang="en-US" sz="2400" dirty="0">
                    <a:cs typeface="Times New Roman" panose="02020603050405020304" pitchFamily="18" charset="0"/>
                  </a:rPr>
                  <a:t>Suppose we have </a:t>
                </a:r>
                <a:r>
                  <a:rPr lang="en-US" sz="2400" b="1" dirty="0">
                    <a:cs typeface="Times New Roman" panose="02020603050405020304" pitchFamily="18" charset="0"/>
                  </a:rPr>
                  <a:t>four regions </a:t>
                </a:r>
                <a:r>
                  <a:rPr lang="en-US" sz="2400" dirty="0">
                    <a:cs typeface="Times New Roman" panose="02020603050405020304" pitchFamily="18" charset="0"/>
                  </a:rPr>
                  <a:t>that we care about </a:t>
                </a:r>
              </a:p>
              <a:p>
                <a:pPr lvl="1"/>
                <a:r>
                  <a:rPr lang="en-US" sz="2200" dirty="0">
                    <a:cs typeface="Times New Roman" panose="02020603050405020304" pitchFamily="18" charset="0"/>
                  </a:rPr>
                  <a:t>(South, Midwest, East, West)</a:t>
                </a:r>
              </a:p>
              <a:p>
                <a:pPr marL="0" indent="0">
                  <a:buNone/>
                </a:pPr>
                <a:r>
                  <a:rPr lang="en-US" sz="2400" b="1" dirty="0">
                    <a:solidFill>
                      <a:schemeClr val="accent2">
                        <a:lumMod val="75000"/>
                      </a:schemeClr>
                    </a:solidFill>
                    <a:cs typeface="Times New Roman" panose="02020603050405020304" pitchFamily="18" charset="0"/>
                  </a:rPr>
                  <a:t>We can include three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𝑵</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oMath>
                </a14:m>
                <a:r>
                  <a:rPr lang="en-US" sz="2400" b="1" dirty="0">
                    <a:solidFill>
                      <a:schemeClr val="accent2">
                        <a:lumMod val="75000"/>
                      </a:schemeClr>
                    </a:solidFill>
                    <a:cs typeface="Times New Roman" panose="02020603050405020304" pitchFamily="18" charset="0"/>
                  </a:rPr>
                  <a:t> dummy variables in regression: </a:t>
                </a:r>
              </a:p>
              <a:p>
                <a:pPr>
                  <a:spcBef>
                    <a:spcPts val="0"/>
                  </a:spcBef>
                </a:pPr>
                <a:r>
                  <a:rPr lang="en-US" sz="2400" dirty="0">
                    <a:cs typeface="Times New Roman" panose="02020603050405020304" pitchFamily="18" charset="0"/>
                  </a:rPr>
                  <a:t>Need to pick a baseline category </a:t>
                </a:r>
              </a:p>
              <a:p>
                <a:pPr>
                  <a:spcBef>
                    <a:spcPts val="0"/>
                  </a:spcBef>
                </a:pPr>
                <a:r>
                  <a:rPr lang="en-US" sz="2400" dirty="0">
                    <a:cs typeface="Times New Roman" panose="02020603050405020304" pitchFamily="18" charset="0"/>
                  </a:rPr>
                  <a:t>Interpreted as the “comparison group” </a:t>
                </a:r>
                <a:endParaRPr lang="en-US" sz="2400" i="0" dirty="0">
                  <a:latin typeface="Cambria Math" panose="02040503050406030204" pitchFamily="18" charset="0"/>
                  <a:ea typeface="Open Sans" panose="020B0606030504020204" pitchFamily="34" charset="0"/>
                  <a:cs typeface="Open Sans" panose="020B0606030504020204" pitchFamily="34" charset="0"/>
                </a:endParaRPr>
              </a:p>
              <a:p>
                <a:pPr marL="0" indent="0">
                  <a:buNone/>
                </a:pPr>
                <a:endParaRPr lang="en-CA" sz="2400" b="0" i="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endParaRPr>
              </a:p>
              <a:p>
                <a:pPr marL="0" indent="0">
                  <a:buNone/>
                </a:pPr>
                <a14:m>
                  <m:oMathPara xmlns:m="http://schemas.openxmlformats.org/officeDocument/2006/math">
                    <m:oMathParaPr>
                      <m:jc m:val="centerGroup"/>
                    </m:oMathParaPr>
                    <m:oMath xmlns:m="http://schemas.openxmlformats.org/officeDocument/2006/math">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WAGE</m:t>
                      </m:r>
                      <m:r>
                        <a:rPr lang="en-US" sz="2400" b="0" i="0" smtClean="0">
                          <a:solidFill>
                            <a:schemeClr val="accent5">
                              <a:lumMod val="75000"/>
                            </a:schemeClr>
                          </a:solidFill>
                          <a:latin typeface="Cambria Math"/>
                          <a:ea typeface="Open Sans" panose="020B0606030504020204" pitchFamily="34" charset="0"/>
                          <a:cs typeface="Open Sans" panose="020B0606030504020204" pitchFamily="34" charset="0"/>
                        </a:rPr>
                        <m:t>=</m:t>
                      </m:r>
                      <m:sSub>
                        <m:sSubPr>
                          <m:ctrlP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𝛽</m:t>
                          </m:r>
                        </m:e>
                        <m: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US" sz="2400" b="0" i="1" smtClean="0">
                              <a:solidFill>
                                <a:schemeClr val="accent5">
                                  <a:lumMod val="75000"/>
                                </a:schemeClr>
                              </a:solidFill>
                              <a:latin typeface="Cambria Math"/>
                              <a:ea typeface="Open Sans" panose="020B0606030504020204" pitchFamily="34" charset="0"/>
                              <a:cs typeface="Open Sans" panose="020B0606030504020204" pitchFamily="34" charset="0"/>
                            </a:rPr>
                            <m:t>1</m:t>
                          </m:r>
                        </m:sub>
                      </m:sSub>
                      <m:r>
                        <m:rPr>
                          <m:sty m:val="p"/>
                        </m:rPr>
                        <a:rPr lang="en-US" sz="2400" b="0" i="0" smtClean="0">
                          <a:solidFill>
                            <a:schemeClr val="accent5">
                              <a:lumMod val="75000"/>
                            </a:schemeClr>
                          </a:solidFill>
                          <a:latin typeface="Cambria Math"/>
                          <a:ea typeface="Open Sans" panose="020B0606030504020204" pitchFamily="34" charset="0"/>
                          <a:cs typeface="Open Sans" panose="020B0606030504020204" pitchFamily="34" charset="0"/>
                        </a:rPr>
                        <m:t>SOUTH</m:t>
                      </m:r>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US" sz="2400" b="0" i="1" smtClean="0">
                              <a:solidFill>
                                <a:schemeClr val="accent5">
                                  <a:lumMod val="75000"/>
                                </a:schemeClr>
                              </a:solidFill>
                              <a:latin typeface="Cambria Math"/>
                              <a:ea typeface="Open Sans" panose="020B0606030504020204" pitchFamily="34" charset="0"/>
                              <a:cs typeface="Open Sans" panose="020B0606030504020204" pitchFamily="34" charset="0"/>
                            </a:rPr>
                            <m:t>2</m:t>
                          </m:r>
                        </m:sub>
                      </m:sSub>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MIDWEST</m:t>
                      </m:r>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3</m:t>
                          </m:r>
                        </m:sub>
                      </m:sSub>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WEST</m:t>
                      </m:r>
                      <m: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EDUC</m:t>
                      </m:r>
                      <m:r>
                        <a:rPr lang="en-US" sz="2400" b="0" i="0" smtClean="0">
                          <a:solidFill>
                            <a:schemeClr val="accent5">
                              <a:lumMod val="75000"/>
                            </a:schemeClr>
                          </a:solidFill>
                          <a:latin typeface="Cambria Math"/>
                        </a:rPr>
                        <m:t>+</m:t>
                      </m:r>
                      <m:r>
                        <a:rPr lang="en-US" sz="2400" b="0" i="1" smtClean="0">
                          <a:solidFill>
                            <a:schemeClr val="accent5">
                              <a:lumMod val="75000"/>
                            </a:schemeClr>
                          </a:solidFill>
                          <a:latin typeface="Cambria Math" panose="02040503050406030204" pitchFamily="18" charset="0"/>
                        </a:rPr>
                        <m:t>𝜀</m:t>
                      </m:r>
                    </m:oMath>
                  </m:oMathPara>
                </a14:m>
                <a:endParaRPr lang="en-CA" sz="2400" b="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endParaRPr>
              </a:p>
              <a:p>
                <a:pPr marL="0" indent="0">
                  <a:lnSpc>
                    <a:spcPct val="120000"/>
                  </a:lnSpc>
                  <a:spcBef>
                    <a:spcPts val="1800"/>
                  </a:spcBef>
                  <a:spcAft>
                    <a:spcPts val="1800"/>
                  </a:spcAft>
                  <a:buNone/>
                </a:pPr>
                <a14:m>
                  <m:oMathPara xmlns:m="http://schemas.openxmlformats.org/officeDocument/2006/math">
                    <m:oMathParaPr>
                      <m:jc m:val="centerGroup"/>
                    </m:oMathParaPr>
                    <m:oMath xmlns:m="http://schemas.openxmlformats.org/officeDocument/2006/math">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𝐸</m:t>
                      </m:r>
                      <m:d>
                        <m:dPr>
                          <m:ctrlP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dPr>
                        <m:e>
                          <m:r>
                            <m:rPr>
                              <m:sty m:val="p"/>
                            </m:rPr>
                            <a:rPr lang="en-CA" sz="240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WAGE</m:t>
                          </m:r>
                        </m:e>
                      </m:d>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d>
                        <m:dPr>
                          <m:begChr m:val="{"/>
                          <m:endChr m:val=""/>
                          <m:ctrlPr>
                            <a:rPr lang="en-CA" sz="2400" i="1">
                              <a:solidFill>
                                <a:schemeClr val="accent5">
                                  <a:lumMod val="75000"/>
                                </a:schemeClr>
                              </a:solidFill>
                              <a:latin typeface="Cambria Math" panose="02040503050406030204" pitchFamily="18" charset="0"/>
                            </a:rPr>
                          </m:ctrlPr>
                        </m:dPr>
                        <m:e>
                          <m:eqArr>
                            <m:eqArrPr>
                              <m:ctrlPr>
                                <a:rPr lang="en-CA" sz="2400" i="1">
                                  <a:solidFill>
                                    <a:schemeClr val="accent5">
                                      <a:lumMod val="75000"/>
                                    </a:schemeClr>
                                  </a:solidFill>
                                  <a:latin typeface="Cambria Math" panose="02040503050406030204" pitchFamily="18" charset="0"/>
                                </a:rPr>
                              </m:ctrlPr>
                            </m:eqArrPr>
                            <m:e>
                              <m:d>
                                <m:dPr>
                                  <m:ctrlPr>
                                    <a:rPr lang="en-CA" sz="2400" i="1">
                                      <a:solidFill>
                                        <a:schemeClr val="accent5">
                                          <a:lumMod val="75000"/>
                                        </a:schemeClr>
                                      </a:solidFill>
                                      <a:latin typeface="Cambria Math" panose="02040503050406030204" pitchFamily="18" charset="0"/>
                                    </a:rPr>
                                  </m:ctrlPr>
                                </m:dPr>
                                <m:e>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1</m:t>
                                      </m:r>
                                    </m:sub>
                                  </m:sSub>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𝛿</m:t>
                                      </m:r>
                                    </m:e>
                                    <m:sub>
                                      <m:r>
                                        <a:rPr lang="en-CA" sz="2400" i="1">
                                          <a:solidFill>
                                            <a:schemeClr val="accent5">
                                              <a:lumMod val="75000"/>
                                            </a:schemeClr>
                                          </a:solidFill>
                                          <a:latin typeface="Cambria Math" panose="02040503050406030204" pitchFamily="18" charset="0"/>
                                        </a:rPr>
                                        <m:t>3</m:t>
                                      </m:r>
                                    </m:sub>
                                  </m:sSub>
                                </m:e>
                              </m:d>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EDUC</m:t>
                              </m:r>
                              <m:r>
                                <a:rPr lang="en-US" sz="2400" b="0" i="0" smtClean="0">
                                  <a:solidFill>
                                    <a:schemeClr val="accent5">
                                      <a:lumMod val="75000"/>
                                    </a:schemeClr>
                                  </a:solidFill>
                                  <a:latin typeface="Cambria Math"/>
                                </a:rPr>
                                <m:t> </m:t>
                              </m:r>
                              <m:r>
                                <a:rPr lang="en-CA" sz="2400">
                                  <a:solidFill>
                                    <a:schemeClr val="accent5">
                                      <a:lumMod val="75000"/>
                                    </a:schemeClr>
                                  </a:solidFill>
                                  <a:latin typeface="Cambria Math" panose="02040503050406030204" pitchFamily="18" charset="0"/>
                                </a:rPr>
                                <m:t> </m:t>
                              </m:r>
                              <m:r>
                                <m:rPr>
                                  <m:sty m:val="p"/>
                                </m:rPr>
                                <a:rPr lang="en-US" sz="2400">
                                  <a:solidFill>
                                    <a:schemeClr val="accent5">
                                      <a:lumMod val="75000"/>
                                    </a:schemeClr>
                                  </a:solidFill>
                                  <a:latin typeface="Cambria Math"/>
                                </a:rPr>
                                <m:t>for</m:t>
                              </m:r>
                              <m:r>
                                <a:rPr lang="en-US" sz="2400">
                                  <a:solidFill>
                                    <a:schemeClr val="accent5">
                                      <a:lumMod val="75000"/>
                                    </a:schemeClr>
                                  </a:solidFill>
                                  <a:latin typeface="Cambria Math"/>
                                </a:rPr>
                                <m:t> </m:t>
                              </m:r>
                              <m:r>
                                <m:rPr>
                                  <m:sty m:val="p"/>
                                </m:rPr>
                                <a:rPr lang="en-US" sz="2400">
                                  <a:solidFill>
                                    <a:schemeClr val="accent5">
                                      <a:lumMod val="75000"/>
                                    </a:schemeClr>
                                  </a:solidFill>
                                  <a:latin typeface="Cambria Math"/>
                                </a:rPr>
                                <m:t>West</m:t>
                              </m:r>
                            </m:e>
                            <m:e>
                              <m:d>
                                <m:dPr>
                                  <m:ctrlPr>
                                    <a:rPr lang="en-CA" sz="2400" i="1">
                                      <a:solidFill>
                                        <a:schemeClr val="accent5">
                                          <a:lumMod val="75000"/>
                                        </a:schemeClr>
                                      </a:solidFill>
                                      <a:latin typeface="Cambria Math" panose="02040503050406030204" pitchFamily="18" charset="0"/>
                                    </a:rPr>
                                  </m:ctrlPr>
                                </m:dPr>
                                <m:e>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1</m:t>
                                      </m:r>
                                    </m:sub>
                                  </m:sSub>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𝛿</m:t>
                                      </m:r>
                                    </m:e>
                                    <m:sub>
                                      <m:r>
                                        <a:rPr lang="en-CA" sz="2400" i="1">
                                          <a:solidFill>
                                            <a:schemeClr val="accent5">
                                              <a:lumMod val="75000"/>
                                            </a:schemeClr>
                                          </a:solidFill>
                                          <a:latin typeface="Cambria Math" panose="02040503050406030204" pitchFamily="18" charset="0"/>
                                        </a:rPr>
                                        <m:t>2</m:t>
                                      </m:r>
                                    </m:sub>
                                  </m:sSub>
                                </m:e>
                              </m:d>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m:t>
                              </m:r>
                              <m:r>
                                <m:rPr>
                                  <m:sty m:val="p"/>
                                </m:rPr>
                                <a:rPr lang="en-CA" sz="2400" smtClean="0">
                                  <a:solidFill>
                                    <a:schemeClr val="accent5">
                                      <a:lumMod val="75000"/>
                                    </a:schemeClr>
                                  </a:solidFill>
                                  <a:latin typeface="Cambria Math" panose="02040503050406030204" pitchFamily="18" charset="0"/>
                                </a:rPr>
                                <m:t>C</m:t>
                              </m:r>
                              <m:r>
                                <a:rPr lang="en-CA" sz="2400">
                                  <a:solidFill>
                                    <a:schemeClr val="accent5">
                                      <a:lumMod val="75000"/>
                                    </a:schemeClr>
                                  </a:solidFill>
                                  <a:latin typeface="Cambria Math" panose="02040503050406030204" pitchFamily="18" charset="0"/>
                                </a:rPr>
                                <m:t> </m:t>
                              </m:r>
                              <m:r>
                                <m:rPr>
                                  <m:sty m:val="p"/>
                                </m:rPr>
                                <a:rPr lang="en-US" sz="2400">
                                  <a:solidFill>
                                    <a:schemeClr val="accent5">
                                      <a:lumMod val="75000"/>
                                    </a:schemeClr>
                                  </a:solidFill>
                                  <a:latin typeface="Cambria Math"/>
                                </a:rPr>
                                <m:t>for</m:t>
                              </m:r>
                              <m:r>
                                <a:rPr lang="en-US" sz="2400">
                                  <a:solidFill>
                                    <a:schemeClr val="accent5">
                                      <a:lumMod val="75000"/>
                                    </a:schemeClr>
                                  </a:solidFill>
                                  <a:latin typeface="Cambria Math"/>
                                </a:rPr>
                                <m:t> </m:t>
                              </m:r>
                              <m:r>
                                <m:rPr>
                                  <m:sty m:val="p"/>
                                </m:rPr>
                                <a:rPr lang="en-US" sz="2400" i="0">
                                  <a:solidFill>
                                    <a:schemeClr val="accent5">
                                      <a:lumMod val="75000"/>
                                    </a:schemeClr>
                                  </a:solidFill>
                                  <a:latin typeface="Cambria Math"/>
                                </a:rPr>
                                <m:t>Midwest</m:t>
                              </m:r>
                            </m:e>
                            <m:e>
                              <m:d>
                                <m:dPr>
                                  <m:ctrlPr>
                                    <a:rPr lang="en-CA" sz="2400" i="1">
                                      <a:solidFill>
                                        <a:schemeClr val="accent5">
                                          <a:lumMod val="75000"/>
                                        </a:schemeClr>
                                      </a:solidFill>
                                      <a:latin typeface="Cambria Math" panose="02040503050406030204" pitchFamily="18" charset="0"/>
                                    </a:rPr>
                                  </m:ctrlPr>
                                </m:dPr>
                                <m:e>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1</m:t>
                                      </m:r>
                                    </m:sub>
                                  </m:sSub>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𝛿</m:t>
                                      </m:r>
                                    </m:e>
                                    <m:sub>
                                      <m:r>
                                        <a:rPr lang="en-CA" sz="2400" i="1">
                                          <a:solidFill>
                                            <a:schemeClr val="accent5">
                                              <a:lumMod val="75000"/>
                                            </a:schemeClr>
                                          </a:solidFill>
                                          <a:latin typeface="Cambria Math" panose="02040503050406030204" pitchFamily="18" charset="0"/>
                                        </a:rPr>
                                        <m:t>1</m:t>
                                      </m:r>
                                    </m:sub>
                                  </m:sSub>
                                </m:e>
                              </m:d>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EDUC</m:t>
                              </m:r>
                              <m:r>
                                <a:rPr lang="en-US" sz="2400">
                                  <a:solidFill>
                                    <a:schemeClr val="accent5">
                                      <a:lumMod val="75000"/>
                                    </a:schemeClr>
                                  </a:solidFill>
                                  <a:latin typeface="Cambria Math"/>
                                </a:rPr>
                                <m:t> </m:t>
                              </m:r>
                              <m:r>
                                <m:rPr>
                                  <m:sty m:val="p"/>
                                </m:rPr>
                                <a:rPr lang="en-US" sz="2400">
                                  <a:solidFill>
                                    <a:schemeClr val="accent5">
                                      <a:lumMod val="75000"/>
                                    </a:schemeClr>
                                  </a:solidFill>
                                  <a:latin typeface="Cambria Math"/>
                                </a:rPr>
                                <m:t>for</m:t>
                              </m:r>
                              <m:r>
                                <a:rPr lang="en-US" sz="2400">
                                  <a:solidFill>
                                    <a:schemeClr val="accent5">
                                      <a:lumMod val="75000"/>
                                    </a:schemeClr>
                                  </a:solidFill>
                                  <a:latin typeface="Cambria Math"/>
                                </a:rPr>
                                <m:t> </m:t>
                              </m:r>
                              <m:r>
                                <m:rPr>
                                  <m:sty m:val="p"/>
                                </m:rPr>
                                <a:rPr lang="en-US" sz="2400" i="0">
                                  <a:solidFill>
                                    <a:schemeClr val="accent5">
                                      <a:lumMod val="75000"/>
                                    </a:schemeClr>
                                  </a:solidFill>
                                  <a:latin typeface="Cambria Math"/>
                                </a:rPr>
                                <m:t>South</m:t>
                              </m:r>
                            </m:e>
                            <m:e>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1</m:t>
                                  </m:r>
                                </m:sub>
                              </m:sSub>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EDUC</m:t>
                              </m:r>
                              <m:r>
                                <a:rPr lang="en-US" sz="2400" i="1">
                                  <a:solidFill>
                                    <a:schemeClr val="accent5">
                                      <a:lumMod val="75000"/>
                                    </a:schemeClr>
                                  </a:solidFill>
                                  <a:latin typeface="Cambria Math"/>
                                </a:rPr>
                                <m:t> </m:t>
                              </m:r>
                              <m:r>
                                <m:rPr>
                                  <m:sty m:val="p"/>
                                </m:rPr>
                                <a:rPr lang="en-US" sz="2400" i="0">
                                  <a:solidFill>
                                    <a:schemeClr val="accent5">
                                      <a:lumMod val="75000"/>
                                    </a:schemeClr>
                                  </a:solidFill>
                                  <a:latin typeface="Cambria Math"/>
                                </a:rPr>
                                <m:t>for</m:t>
                              </m:r>
                              <m:r>
                                <a:rPr lang="en-US" sz="2400" i="1">
                                  <a:solidFill>
                                    <a:schemeClr val="accent5">
                                      <a:lumMod val="75000"/>
                                    </a:schemeClr>
                                  </a:solidFill>
                                  <a:latin typeface="Cambria Math"/>
                                </a:rPr>
                                <m:t> </m:t>
                              </m:r>
                              <m:r>
                                <m:rPr>
                                  <m:sty m:val="p"/>
                                </m:rPr>
                                <a:rPr lang="en-US" sz="2400" i="0">
                                  <a:solidFill>
                                    <a:schemeClr val="accent5">
                                      <a:lumMod val="75000"/>
                                    </a:schemeClr>
                                  </a:solidFill>
                                  <a:latin typeface="Cambria Math"/>
                                </a:rPr>
                                <m:t>East</m:t>
                              </m:r>
                            </m:e>
                          </m:eqArr>
                        </m:e>
                      </m:d>
                    </m:oMath>
                  </m:oMathPara>
                </a14:m>
                <a:endParaRPr lang="en-US" sz="2400" b="1" dirty="0">
                  <a:solidFill>
                    <a:schemeClr val="accent2">
                      <a:lumMod val="75000"/>
                    </a:schemeClr>
                  </a:solidFill>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2017"/>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774A0C79-0C76-426C-B5D8-C00B08B626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6736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Avoiding the Dummy Variable Trap</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Suppose we have </a:t>
                </a:r>
                <a:r>
                  <a:rPr lang="en-US" sz="2400" b="1" dirty="0">
                    <a:cs typeface="Times New Roman" panose="02020603050405020304" pitchFamily="18" charset="0"/>
                  </a:rPr>
                  <a:t>four regions </a:t>
                </a:r>
                <a:r>
                  <a:rPr lang="en-US" sz="2400" dirty="0">
                    <a:cs typeface="Times New Roman" panose="02020603050405020304" pitchFamily="18" charset="0"/>
                  </a:rPr>
                  <a:t>that we care about </a:t>
                </a:r>
              </a:p>
              <a:p>
                <a:pPr lvl="1"/>
                <a:r>
                  <a:rPr lang="en-US" sz="2200" dirty="0">
                    <a:cs typeface="Times New Roman" panose="02020603050405020304" pitchFamily="18" charset="0"/>
                  </a:rPr>
                  <a:t>(South, Midwest, East, West)</a:t>
                </a:r>
              </a:p>
              <a:p>
                <a:pPr marL="0" indent="0">
                  <a:buNone/>
                </a:pPr>
                <a:r>
                  <a:rPr lang="en-US" sz="2400" b="1" dirty="0">
                    <a:solidFill>
                      <a:schemeClr val="accent2">
                        <a:lumMod val="75000"/>
                      </a:schemeClr>
                    </a:solidFill>
                    <a:cs typeface="Times New Roman" panose="02020603050405020304" pitchFamily="18" charset="0"/>
                  </a:rPr>
                  <a:t>We can include three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𝑵</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oMath>
                </a14:m>
                <a:r>
                  <a:rPr lang="en-US" sz="2400" b="1" dirty="0">
                    <a:solidFill>
                      <a:schemeClr val="accent2">
                        <a:lumMod val="75000"/>
                      </a:schemeClr>
                    </a:solidFill>
                    <a:cs typeface="Times New Roman" panose="02020603050405020304" pitchFamily="18" charset="0"/>
                  </a:rPr>
                  <a:t> dummy variables in regression: </a:t>
                </a:r>
              </a:p>
              <a:p>
                <a:pPr>
                  <a:spcBef>
                    <a:spcPts val="0"/>
                  </a:spcBef>
                </a:pPr>
                <a:r>
                  <a:rPr lang="en-US" sz="2400" dirty="0">
                    <a:cs typeface="Times New Roman" panose="02020603050405020304" pitchFamily="18" charset="0"/>
                  </a:rPr>
                  <a:t>Need to pick a baseline category </a:t>
                </a:r>
              </a:p>
              <a:p>
                <a:pPr>
                  <a:spcBef>
                    <a:spcPts val="0"/>
                  </a:spcBef>
                </a:pPr>
                <a:r>
                  <a:rPr lang="en-US" sz="2400" dirty="0">
                    <a:cs typeface="Times New Roman" panose="02020603050405020304" pitchFamily="18" charset="0"/>
                  </a:rPr>
                  <a:t>Interpreted as the “comparison group” </a:t>
                </a:r>
              </a:p>
              <a:p>
                <a:pPr>
                  <a:spcBef>
                    <a:spcPts val="0"/>
                  </a:spcBef>
                </a:pPr>
                <a:r>
                  <a:rPr lang="en-US" sz="2400" i="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a:t>Interpretation is difficult, so typically need a </a:t>
                </a:r>
                <a:r>
                  <a:rPr lang="en-US" sz="2400" b="1" i="0" dirty="0">
                    <a:solidFill>
                      <a:schemeClr val="accent3">
                        <a:lumMod val="75000"/>
                      </a:schemeClr>
                    </a:solidFill>
                    <a:latin typeface="Cambria Math" panose="02040503050406030204" pitchFamily="18" charset="0"/>
                    <a:ea typeface="Open Sans" panose="020B0606030504020204" pitchFamily="34" charset="0"/>
                    <a:cs typeface="Open Sans" panose="020B0606030504020204" pitchFamily="34" charset="0"/>
                  </a:rPr>
                  <a:t>joint test</a:t>
                </a:r>
                <a:r>
                  <a:rPr lang="en-US" sz="2400" i="0" dirty="0">
                    <a:solidFill>
                      <a:schemeClr val="accent3">
                        <a:lumMod val="75000"/>
                      </a:schemeClr>
                    </a:solidFill>
                    <a:latin typeface="Cambria Math" panose="02040503050406030204" pitchFamily="18" charset="0"/>
                    <a:ea typeface="Open Sans" panose="020B0606030504020204" pitchFamily="34" charset="0"/>
                    <a:cs typeface="Open Sans" panose="020B0606030504020204" pitchFamily="34" charset="0"/>
                  </a:rPr>
                  <a:t> </a:t>
                </a:r>
                <a:r>
                  <a:rPr lang="en-US" sz="2400" i="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a:t>to assess value of categorical relationships</a:t>
                </a:r>
                <a:endParaRPr lang="en-US" sz="2400" b="1" dirty="0">
                  <a:solidFill>
                    <a:schemeClr val="accent2">
                      <a:lumMod val="75000"/>
                    </a:schemeClr>
                  </a:solidFill>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r="-1426"/>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774A0C79-0C76-426C-B5D8-C00B08B626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45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9A3529C-AAAB-67BB-8A61-2AA7C1158F2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2017060-05EA-1901-4E5A-D8B657CBA069}"/>
              </a:ext>
            </a:extLst>
          </p:cNvPr>
          <p:cNvPicPr>
            <a:picLocks noChangeAspect="1"/>
          </p:cNvPicPr>
          <p:nvPr/>
        </p:nvPicPr>
        <p:blipFill>
          <a:blip r:embed="rId3"/>
          <a:stretch>
            <a:fillRect/>
          </a:stretch>
        </p:blipFill>
        <p:spPr>
          <a:xfrm>
            <a:off x="4953000" y="152400"/>
            <a:ext cx="6324600" cy="6675039"/>
          </a:xfrm>
          <a:prstGeom prst="rect">
            <a:avLst/>
          </a:prstGeom>
        </p:spPr>
      </p:pic>
      <p:sp>
        <p:nvSpPr>
          <p:cNvPr id="2" name="Title 1">
            <a:extLst>
              <a:ext uri="{FF2B5EF4-FFF2-40B4-BE49-F238E27FC236}">
                <a16:creationId xmlns:a16="http://schemas.microsoft.com/office/drawing/2014/main" id="{72D25B69-3BBB-8B01-7B05-492543E83DB0}"/>
              </a:ext>
            </a:extLst>
          </p:cNvPr>
          <p:cNvSpPr>
            <a:spLocks noGrp="1"/>
          </p:cNvSpPr>
          <p:nvPr>
            <p:ph type="title"/>
          </p:nvPr>
        </p:nvSpPr>
        <p:spPr>
          <a:xfrm>
            <a:off x="718874" y="677863"/>
            <a:ext cx="4534047" cy="1325562"/>
          </a:xfrm>
        </p:spPr>
        <p:txBody>
          <a:bodyPr>
            <a:normAutofit/>
          </a:bodyPr>
          <a:lstStyle/>
          <a:p>
            <a:r>
              <a:rPr lang="en-US" dirty="0">
                <a:cs typeface="Times New Roman" panose="02020603050405020304" pitchFamily="18" charset="0"/>
              </a:rPr>
              <a:t>Results without Corrections</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C1D1482-77BE-F59E-0E7F-C1B7ACE91742}"/>
              </a:ext>
            </a:extLst>
          </p:cNvPr>
          <p:cNvSpPr>
            <a:spLocks noGrp="1"/>
          </p:cNvSpPr>
          <p:nvPr>
            <p:ph idx="1"/>
          </p:nvPr>
        </p:nvSpPr>
        <p:spPr>
          <a:xfrm>
            <a:off x="609600" y="2325158"/>
            <a:ext cx="4534048" cy="3854979"/>
          </a:xfrm>
        </p:spPr>
        <p:txBody>
          <a:bodyPr>
            <a:normAutofit/>
          </a:bodyPr>
          <a:lstStyle/>
          <a:p>
            <a:r>
              <a:rPr lang="en-US" dirty="0">
                <a:cs typeface="Times New Roman" panose="02020603050405020304" pitchFamily="18" charset="0"/>
              </a:rPr>
              <a:t>RCT offering a </a:t>
            </a:r>
            <a:r>
              <a:rPr lang="en-US" u="sng" dirty="0">
                <a:cs typeface="Times New Roman" panose="02020603050405020304" pitchFamily="18" charset="0"/>
              </a:rPr>
              <a:t>quadrivalent vaccine </a:t>
            </a:r>
            <a:r>
              <a:rPr lang="en-US" dirty="0">
                <a:cs typeface="Times New Roman" panose="02020603050405020304" pitchFamily="18" charset="0"/>
              </a:rPr>
              <a:t>on day 0 or a </a:t>
            </a:r>
            <a:r>
              <a:rPr lang="en-US" u="sng" dirty="0">
                <a:cs typeface="Times New Roman" panose="02020603050405020304" pitchFamily="18" charset="0"/>
              </a:rPr>
              <a:t>trivalent MMR </a:t>
            </a:r>
            <a:r>
              <a:rPr lang="en-US" dirty="0">
                <a:cs typeface="Times New Roman" panose="02020603050405020304" pitchFamily="18" charset="0"/>
              </a:rPr>
              <a:t>on day 42 (standard procedure)</a:t>
            </a:r>
          </a:p>
          <a:p>
            <a:endParaRPr lang="en-US" dirty="0">
              <a:cs typeface="Times New Roman" panose="02020603050405020304" pitchFamily="18" charset="0"/>
            </a:endParaRPr>
          </a:p>
        </p:txBody>
      </p:sp>
    </p:spTree>
    <p:extLst>
      <p:ext uri="{BB962C8B-B14F-4D97-AF65-F5344CB8AC3E}">
        <p14:creationId xmlns:p14="http://schemas.microsoft.com/office/powerpoint/2010/main" val="1777522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p:txBody>
          <a:bodyPr/>
          <a:lstStyle/>
          <a:p>
            <a:r>
              <a:rPr lang="en-US" dirty="0"/>
              <a:t>Variable Selection: Transformations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576173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b="1" dirty="0">
                <a:cs typeface="Times New Roman" panose="02020603050405020304" pitchFamily="18" charset="0"/>
              </a:rPr>
              <a:t>Logistics</a:t>
            </a:r>
            <a:endParaRPr lang="en-US" sz="3600"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A62C1EF3-0119-9D9E-1AB1-F5BD306E1EEB}"/>
              </a:ext>
            </a:extLst>
          </p:cNvPr>
          <p:cNvSpPr>
            <a:spLocks noGrp="1"/>
          </p:cNvSpPr>
          <p:nvPr>
            <p:ph idx="1"/>
          </p:nvPr>
        </p:nvSpPr>
        <p:spPr>
          <a:xfrm>
            <a:off x="685800" y="1066800"/>
            <a:ext cx="9171432" cy="5113337"/>
          </a:xfrm>
        </p:spPr>
        <p:txBody>
          <a:bodyPr>
            <a:normAutofit/>
          </a:bodyPr>
          <a:lstStyle/>
          <a:p>
            <a:r>
              <a:rPr lang="en-US" sz="2400" dirty="0">
                <a:latin typeface="Aptos" panose="020B0004020202020204" pitchFamily="34" charset="0"/>
              </a:rPr>
              <a:t>Chat-GPT and assignments </a:t>
            </a:r>
          </a:p>
          <a:p>
            <a:r>
              <a:rPr lang="en-US" sz="2400" dirty="0">
                <a:latin typeface="Aptos" panose="020B0004020202020204" pitchFamily="34" charset="0"/>
              </a:rPr>
              <a:t>Updating your R (you don’t need to!)</a:t>
            </a:r>
          </a:p>
          <a:p>
            <a:r>
              <a:rPr lang="en-US" sz="2400" dirty="0">
                <a:latin typeface="Aptos" panose="020B0004020202020204" pitchFamily="34" charset="0"/>
              </a:rPr>
              <a:t>Presentations and projects</a:t>
            </a:r>
          </a:p>
        </p:txBody>
      </p:sp>
    </p:spTree>
    <p:extLst>
      <p:ext uri="{BB962C8B-B14F-4D97-AF65-F5344CB8AC3E}">
        <p14:creationId xmlns:p14="http://schemas.microsoft.com/office/powerpoint/2010/main" val="8113340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9C67F-2BA8-059D-DC0E-54B88CF36D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9869DD-CF87-2A8A-EFF1-41AD872194C0}"/>
              </a:ext>
            </a:extLst>
          </p:cNvPr>
          <p:cNvSpPr>
            <a:spLocks noGrp="1"/>
          </p:cNvSpPr>
          <p:nvPr>
            <p:ph type="title"/>
          </p:nvPr>
        </p:nvSpPr>
        <p:spPr>
          <a:xfrm>
            <a:off x="609600" y="337392"/>
            <a:ext cx="10439400" cy="624840"/>
          </a:xfrm>
        </p:spPr>
        <p:txBody>
          <a:bodyPr>
            <a:noAutofit/>
          </a:bodyPr>
          <a:lstStyle/>
          <a:p>
            <a:r>
              <a:rPr lang="en-US" sz="3600" b="1" dirty="0">
                <a:cs typeface="Times New Roman" panose="02020603050405020304" pitchFamily="18" charset="0"/>
              </a:rPr>
              <a:t>Presentation Schedule </a:t>
            </a:r>
            <a:endParaRPr lang="en-US" sz="3600" dirty="0">
              <a:latin typeface="Times New Roman" panose="02020603050405020304" pitchFamily="18" charset="0"/>
              <a:cs typeface="Times New Roman" panose="02020603050405020304" pitchFamily="18" charset="0"/>
            </a:endParaRPr>
          </a:p>
        </p:txBody>
      </p:sp>
      <p:graphicFrame>
        <p:nvGraphicFramePr>
          <p:cNvPr id="4" name="Content Placeholder 3">
            <a:extLst>
              <a:ext uri="{FF2B5EF4-FFF2-40B4-BE49-F238E27FC236}">
                <a16:creationId xmlns:a16="http://schemas.microsoft.com/office/drawing/2014/main" id="{96DCE815-A3F0-4DA3-D992-316DF6E8CB25}"/>
              </a:ext>
            </a:extLst>
          </p:cNvPr>
          <p:cNvGraphicFramePr>
            <a:graphicFrameLocks noGrp="1"/>
          </p:cNvGraphicFramePr>
          <p:nvPr>
            <p:ph idx="1"/>
          </p:nvPr>
        </p:nvGraphicFramePr>
        <p:xfrm>
          <a:off x="685800" y="1066800"/>
          <a:ext cx="9296400" cy="2232660"/>
        </p:xfrm>
        <a:graphic>
          <a:graphicData uri="http://schemas.openxmlformats.org/drawingml/2006/table">
            <a:tbl>
              <a:tblPr>
                <a:tableStyleId>{8799B23B-EC83-4686-B30A-512413B5E67A}</a:tableStyleId>
              </a:tblPr>
              <a:tblGrid>
                <a:gridCol w="8382000">
                  <a:extLst>
                    <a:ext uri="{9D8B030D-6E8A-4147-A177-3AD203B41FA5}">
                      <a16:colId xmlns:a16="http://schemas.microsoft.com/office/drawing/2014/main" val="448969870"/>
                    </a:ext>
                  </a:extLst>
                </a:gridCol>
                <a:gridCol w="914400">
                  <a:extLst>
                    <a:ext uri="{9D8B030D-6E8A-4147-A177-3AD203B41FA5}">
                      <a16:colId xmlns:a16="http://schemas.microsoft.com/office/drawing/2014/main" val="2555883880"/>
                    </a:ext>
                  </a:extLst>
                </a:gridCol>
              </a:tblGrid>
              <a:tr h="255351">
                <a:tc>
                  <a:txBody>
                    <a:bodyPr/>
                    <a:lstStyle/>
                    <a:p>
                      <a:pPr algn="l" fontAlgn="b"/>
                      <a:r>
                        <a:rPr lang="en-US" sz="2400" u="none" strike="noStrike" dirty="0">
                          <a:effectLst/>
                        </a:rPr>
                        <a:t>Pradhan, </a:t>
                      </a:r>
                      <a:r>
                        <a:rPr lang="en-US" sz="2400" u="none" strike="noStrike" dirty="0" err="1">
                          <a:effectLst/>
                        </a:rPr>
                        <a:t>Servito</a:t>
                      </a:r>
                      <a:r>
                        <a:rPr lang="en-US" sz="2400" u="none" strike="noStrike" dirty="0">
                          <a:effectLst/>
                        </a:rPr>
                        <a:t>, </a:t>
                      </a:r>
                      <a:r>
                        <a:rPr lang="en-US" sz="2400" u="none" strike="noStrike" dirty="0" err="1">
                          <a:effectLst/>
                        </a:rPr>
                        <a:t>Shabhaz</a:t>
                      </a:r>
                      <a:endParaRPr lang="en-US" sz="2400" b="0" i="0" u="none" strike="noStrike" dirty="0">
                        <a:solidFill>
                          <a:srgbClr val="000000"/>
                        </a:solidFill>
                        <a:effectLst/>
                        <a:latin typeface="Aptos" panose="020B0004020202020204" pitchFamily="34" charset="0"/>
                      </a:endParaRPr>
                    </a:p>
                  </a:txBody>
                  <a:tcPr marL="6350" marR="6350" marT="6350" marB="0" anchor="b"/>
                </a:tc>
                <a:tc>
                  <a:txBody>
                    <a:bodyPr/>
                    <a:lstStyle/>
                    <a:p>
                      <a:pPr algn="r" fontAlgn="b"/>
                      <a:r>
                        <a:rPr lang="en-US" sz="2400" u="none" strike="noStrike" dirty="0">
                          <a:effectLst/>
                        </a:rPr>
                        <a:t>1</a:t>
                      </a:r>
                      <a:endParaRPr lang="en-US" sz="2400" b="0" i="0" u="none" strike="noStrike" dirty="0">
                        <a:solidFill>
                          <a:srgbClr val="000000"/>
                        </a:solidFill>
                        <a:effectLst/>
                        <a:latin typeface="Aptos" panose="020B0004020202020204" pitchFamily="34" charset="0"/>
                      </a:endParaRPr>
                    </a:p>
                  </a:txBody>
                  <a:tcPr marL="6350" marR="6350" marT="6350" marB="0" anchor="b"/>
                </a:tc>
                <a:extLst>
                  <a:ext uri="{0D108BD9-81ED-4DB2-BD59-A6C34878D82A}">
                    <a16:rowId xmlns:a16="http://schemas.microsoft.com/office/drawing/2014/main" val="503398039"/>
                  </a:ext>
                </a:extLst>
              </a:tr>
              <a:tr h="255351">
                <a:tc>
                  <a:txBody>
                    <a:bodyPr/>
                    <a:lstStyle/>
                    <a:p>
                      <a:pPr algn="l" fontAlgn="b"/>
                      <a:r>
                        <a:rPr lang="en-US" sz="2400" u="none" strike="noStrike" dirty="0" err="1">
                          <a:effectLst/>
                        </a:rPr>
                        <a:t>Arumugarasan</a:t>
                      </a:r>
                      <a:r>
                        <a:rPr lang="en-US" sz="2400" u="none" strike="noStrike" dirty="0">
                          <a:effectLst/>
                        </a:rPr>
                        <a:t>, Gerard, </a:t>
                      </a:r>
                      <a:r>
                        <a:rPr lang="en-US" sz="2400" u="none" strike="noStrike" dirty="0" err="1">
                          <a:effectLst/>
                        </a:rPr>
                        <a:t>Ibeka</a:t>
                      </a:r>
                      <a:r>
                        <a:rPr lang="en-US" sz="2400" u="none" strike="noStrike" dirty="0">
                          <a:effectLst/>
                        </a:rPr>
                        <a:t>, Mateus, Mejia, Vu</a:t>
                      </a:r>
                      <a:endParaRPr lang="en-US" sz="2400" b="0" i="0" u="none" strike="noStrike" dirty="0">
                        <a:solidFill>
                          <a:srgbClr val="000000"/>
                        </a:solidFill>
                        <a:effectLst/>
                        <a:latin typeface="Aptos" panose="020B0004020202020204" pitchFamily="34" charset="0"/>
                      </a:endParaRPr>
                    </a:p>
                  </a:txBody>
                  <a:tcPr marL="6350" marR="6350" marT="6350" marB="0" anchor="b"/>
                </a:tc>
                <a:tc>
                  <a:txBody>
                    <a:bodyPr/>
                    <a:lstStyle/>
                    <a:p>
                      <a:pPr algn="r" fontAlgn="b"/>
                      <a:r>
                        <a:rPr lang="en-US" sz="2400" b="0" u="none" strike="noStrike" dirty="0">
                          <a:solidFill>
                            <a:srgbClr val="000000"/>
                          </a:solidFill>
                          <a:effectLst/>
                        </a:rPr>
                        <a:t>2</a:t>
                      </a:r>
                      <a:endParaRPr lang="en-US" sz="2400" b="0" i="0" u="none" strike="noStrike" dirty="0">
                        <a:solidFill>
                          <a:srgbClr val="000000"/>
                        </a:solidFill>
                        <a:effectLst/>
                        <a:latin typeface="Aptos" panose="020B0004020202020204" pitchFamily="34" charset="0"/>
                      </a:endParaRPr>
                    </a:p>
                  </a:txBody>
                  <a:tcPr marL="6350" marR="6350" marT="6350" marB="0" anchor="b"/>
                </a:tc>
                <a:extLst>
                  <a:ext uri="{0D108BD9-81ED-4DB2-BD59-A6C34878D82A}">
                    <a16:rowId xmlns:a16="http://schemas.microsoft.com/office/drawing/2014/main" val="3967150626"/>
                  </a:ext>
                </a:extLst>
              </a:tr>
              <a:tr h="255351">
                <a:tc>
                  <a:txBody>
                    <a:bodyPr/>
                    <a:lstStyle/>
                    <a:p>
                      <a:pPr algn="l" fontAlgn="b"/>
                      <a:r>
                        <a:rPr kumimoji="0" lang="en-US" sz="2400" b="0" u="none" strike="noStrike" kern="1200" cap="none" spc="0" normalizeH="0" baseline="0" noProof="0" dirty="0">
                          <a:ln>
                            <a:noFill/>
                          </a:ln>
                          <a:solidFill>
                            <a:prstClr val="black"/>
                          </a:solidFill>
                          <a:effectLst/>
                          <a:uLnTx/>
                          <a:uFillTx/>
                        </a:rPr>
                        <a:t>Davies, Diprospero, </a:t>
                      </a:r>
                      <a:r>
                        <a:rPr kumimoji="0" lang="en-US" sz="2400" b="0" u="none" strike="noStrike" kern="1200" cap="none" spc="0" normalizeH="0" baseline="0" noProof="0" dirty="0" err="1">
                          <a:ln>
                            <a:noFill/>
                          </a:ln>
                          <a:solidFill>
                            <a:prstClr val="black"/>
                          </a:solidFill>
                          <a:effectLst/>
                          <a:uLnTx/>
                          <a:uFillTx/>
                        </a:rPr>
                        <a:t>Hearnden</a:t>
                      </a:r>
                      <a:r>
                        <a:rPr kumimoji="0" lang="en-US" sz="2400" b="0" u="none" strike="noStrike" kern="1200" cap="none" spc="0" normalizeH="0" baseline="0" noProof="0" dirty="0">
                          <a:ln>
                            <a:noFill/>
                          </a:ln>
                          <a:solidFill>
                            <a:prstClr val="black"/>
                          </a:solidFill>
                          <a:effectLst/>
                          <a:uLnTx/>
                          <a:uFillTx/>
                        </a:rPr>
                        <a:t>, Mohabir, Wong</a:t>
                      </a:r>
                      <a:endParaRPr lang="en-US" sz="2400" b="0" i="0" u="none" strike="noStrike" dirty="0">
                        <a:solidFill>
                          <a:srgbClr val="000000"/>
                        </a:solidFill>
                        <a:effectLst/>
                        <a:latin typeface="Aptos" panose="020B0004020202020204" pitchFamily="34" charset="0"/>
                      </a:endParaRPr>
                    </a:p>
                  </a:txBody>
                  <a:tcPr marL="6350" marR="6350" marT="6350" marB="0" anchor="b"/>
                </a:tc>
                <a:tc>
                  <a:txBody>
                    <a:bodyPr/>
                    <a:lstStyle/>
                    <a:p>
                      <a:pPr algn="r" fontAlgn="b"/>
                      <a:r>
                        <a:rPr lang="en-US" sz="2400" b="0" u="none" strike="noStrike" dirty="0">
                          <a:solidFill>
                            <a:srgbClr val="000000"/>
                          </a:solidFill>
                          <a:effectLst/>
                        </a:rPr>
                        <a:t>3</a:t>
                      </a:r>
                      <a:endParaRPr lang="en-US" sz="2400" b="0" i="0" u="none" strike="noStrike" dirty="0">
                        <a:solidFill>
                          <a:srgbClr val="000000"/>
                        </a:solidFill>
                        <a:effectLst/>
                        <a:latin typeface="Aptos" panose="020B0004020202020204" pitchFamily="34" charset="0"/>
                      </a:endParaRPr>
                    </a:p>
                  </a:txBody>
                  <a:tcPr marL="6350" marR="6350" marT="6350" marB="0" anchor="b"/>
                </a:tc>
                <a:extLst>
                  <a:ext uri="{0D108BD9-81ED-4DB2-BD59-A6C34878D82A}">
                    <a16:rowId xmlns:a16="http://schemas.microsoft.com/office/drawing/2014/main" val="1776866783"/>
                  </a:ext>
                </a:extLst>
              </a:tr>
              <a:tr h="255351">
                <a:tc>
                  <a:txBody>
                    <a:bodyPr/>
                    <a:lstStyle/>
                    <a:p>
                      <a:pPr algn="l" fontAlgn="b"/>
                      <a:r>
                        <a:rPr kumimoji="0" lang="en-US" sz="2400" b="0" u="none" strike="noStrike" kern="1200" cap="none" spc="0" normalizeH="0" baseline="0" noProof="0" dirty="0">
                          <a:ln>
                            <a:noFill/>
                          </a:ln>
                          <a:solidFill>
                            <a:prstClr val="black"/>
                          </a:solidFill>
                          <a:effectLst/>
                          <a:uLnTx/>
                          <a:uFillTx/>
                        </a:rPr>
                        <a:t>Mahmud, Massad</a:t>
                      </a:r>
                      <a:endParaRPr lang="en-US" sz="2400" b="0" i="0" u="none" strike="noStrike" dirty="0">
                        <a:solidFill>
                          <a:srgbClr val="000000"/>
                        </a:solidFill>
                        <a:effectLst/>
                        <a:latin typeface="Aptos" panose="020B0004020202020204" pitchFamily="34" charset="0"/>
                      </a:endParaRPr>
                    </a:p>
                  </a:txBody>
                  <a:tcPr marL="6350" marR="6350" marT="6350" marB="0" anchor="b"/>
                </a:tc>
                <a:tc>
                  <a:txBody>
                    <a:bodyPr/>
                    <a:lstStyle/>
                    <a:p>
                      <a:pPr algn="r" fontAlgn="b"/>
                      <a:r>
                        <a:rPr lang="en-US" sz="2400" b="0" u="none" strike="noStrike" dirty="0">
                          <a:solidFill>
                            <a:srgbClr val="000000"/>
                          </a:solidFill>
                          <a:effectLst/>
                        </a:rPr>
                        <a:t>4</a:t>
                      </a:r>
                      <a:endParaRPr lang="en-US" sz="2400" b="0" i="0" u="none" strike="noStrike" dirty="0">
                        <a:solidFill>
                          <a:srgbClr val="000000"/>
                        </a:solidFill>
                        <a:effectLst/>
                        <a:latin typeface="Aptos" panose="020B0004020202020204" pitchFamily="34" charset="0"/>
                      </a:endParaRPr>
                    </a:p>
                  </a:txBody>
                  <a:tcPr marL="6350" marR="6350" marT="6350" marB="0" anchor="b"/>
                </a:tc>
                <a:extLst>
                  <a:ext uri="{0D108BD9-81ED-4DB2-BD59-A6C34878D82A}">
                    <a16:rowId xmlns:a16="http://schemas.microsoft.com/office/drawing/2014/main" val="2138171717"/>
                  </a:ext>
                </a:extLst>
              </a:tr>
              <a:tr h="255351">
                <a:tc>
                  <a:txBody>
                    <a:bodyPr/>
                    <a:lstStyle/>
                    <a:p>
                      <a:pPr algn="l" fontAlgn="b"/>
                      <a:r>
                        <a:rPr kumimoji="0" lang="en-US" sz="2400" b="0" u="none" strike="noStrike" kern="1200" cap="none" spc="0" normalizeH="0" baseline="0" noProof="0" dirty="0">
                          <a:ln>
                            <a:noFill/>
                          </a:ln>
                          <a:solidFill>
                            <a:prstClr val="black"/>
                          </a:solidFill>
                          <a:effectLst/>
                          <a:uLnTx/>
                          <a:uFillTx/>
                        </a:rPr>
                        <a:t>Aung, </a:t>
                      </a:r>
                      <a:r>
                        <a:rPr kumimoji="0" lang="en-US" sz="2400" b="0" u="none" strike="noStrike" kern="1200" cap="none" spc="0" normalizeH="0" baseline="0" noProof="0" dirty="0" err="1">
                          <a:ln>
                            <a:noFill/>
                          </a:ln>
                          <a:solidFill>
                            <a:prstClr val="black"/>
                          </a:solidFill>
                          <a:effectLst/>
                          <a:uLnTx/>
                          <a:uFillTx/>
                        </a:rPr>
                        <a:t>Kazari</a:t>
                      </a:r>
                      <a:r>
                        <a:rPr kumimoji="0" lang="en-US" sz="2400" b="0" u="none" strike="noStrike" kern="1200" cap="none" spc="0" normalizeH="0" baseline="0" noProof="0" dirty="0">
                          <a:ln>
                            <a:noFill/>
                          </a:ln>
                          <a:solidFill>
                            <a:prstClr val="black"/>
                          </a:solidFill>
                          <a:effectLst/>
                          <a:uLnTx/>
                          <a:uFillTx/>
                        </a:rPr>
                        <a:t>, Rostami</a:t>
                      </a:r>
                      <a:endParaRPr lang="en-US" sz="2400" b="0" i="0" u="none" strike="noStrike" dirty="0">
                        <a:solidFill>
                          <a:srgbClr val="000000"/>
                        </a:solidFill>
                        <a:effectLst/>
                        <a:latin typeface="Aptos" panose="020B0004020202020204" pitchFamily="34" charset="0"/>
                      </a:endParaRPr>
                    </a:p>
                  </a:txBody>
                  <a:tcPr marL="6350" marR="6350" marT="6350" marB="0" anchor="b"/>
                </a:tc>
                <a:tc>
                  <a:txBody>
                    <a:bodyPr/>
                    <a:lstStyle/>
                    <a:p>
                      <a:pPr algn="r" fontAlgn="b"/>
                      <a:r>
                        <a:rPr lang="en-US" sz="2400" b="0" u="none" strike="noStrike" dirty="0">
                          <a:solidFill>
                            <a:srgbClr val="000000"/>
                          </a:solidFill>
                          <a:effectLst/>
                        </a:rPr>
                        <a:t>5</a:t>
                      </a:r>
                      <a:endParaRPr lang="en-US" sz="2400" b="0" i="0" u="none" strike="noStrike" dirty="0">
                        <a:solidFill>
                          <a:srgbClr val="000000"/>
                        </a:solidFill>
                        <a:effectLst/>
                        <a:latin typeface="Aptos" panose="020B0004020202020204" pitchFamily="34" charset="0"/>
                      </a:endParaRPr>
                    </a:p>
                  </a:txBody>
                  <a:tcPr marL="6350" marR="6350" marT="6350" marB="0" anchor="b"/>
                </a:tc>
                <a:extLst>
                  <a:ext uri="{0D108BD9-81ED-4DB2-BD59-A6C34878D82A}">
                    <a16:rowId xmlns:a16="http://schemas.microsoft.com/office/drawing/2014/main" val="2115270241"/>
                  </a:ext>
                </a:extLst>
              </a:tr>
              <a:tr h="255351">
                <a:tc>
                  <a:txBody>
                    <a:bodyPr/>
                    <a:lstStyle/>
                    <a:p>
                      <a:pPr algn="l" fontAlgn="b"/>
                      <a:r>
                        <a:rPr kumimoji="0" lang="en-US" sz="2400" b="0" u="none" strike="noStrike" kern="1200" cap="none" spc="0" normalizeH="0" baseline="0" noProof="0" dirty="0">
                          <a:ln>
                            <a:noFill/>
                          </a:ln>
                          <a:solidFill>
                            <a:prstClr val="black"/>
                          </a:solidFill>
                          <a:effectLst/>
                          <a:uLnTx/>
                          <a:uFillTx/>
                        </a:rPr>
                        <a:t>Fernando, Hothi</a:t>
                      </a:r>
                      <a:endParaRPr lang="en-US" sz="2400" b="0" i="0" u="none" strike="noStrike" dirty="0">
                        <a:solidFill>
                          <a:srgbClr val="000000"/>
                        </a:solidFill>
                        <a:effectLst/>
                        <a:latin typeface="Aptos" panose="020B0004020202020204" pitchFamily="34" charset="0"/>
                      </a:endParaRPr>
                    </a:p>
                  </a:txBody>
                  <a:tcPr marL="6350" marR="6350" marT="6350" marB="0" anchor="b"/>
                </a:tc>
                <a:tc>
                  <a:txBody>
                    <a:bodyPr/>
                    <a:lstStyle/>
                    <a:p>
                      <a:pPr algn="r" fontAlgn="b"/>
                      <a:r>
                        <a:rPr lang="en-US" sz="2400" b="0" u="none" strike="noStrike" dirty="0">
                          <a:solidFill>
                            <a:srgbClr val="000000"/>
                          </a:solidFill>
                          <a:effectLst/>
                        </a:rPr>
                        <a:t>6</a:t>
                      </a:r>
                      <a:endParaRPr lang="en-US" sz="2400" b="0" i="0" u="none" strike="noStrike" dirty="0">
                        <a:solidFill>
                          <a:srgbClr val="000000"/>
                        </a:solidFill>
                        <a:effectLst/>
                        <a:latin typeface="Aptos" panose="020B0004020202020204" pitchFamily="34" charset="0"/>
                      </a:endParaRPr>
                    </a:p>
                  </a:txBody>
                  <a:tcPr marL="6350" marR="6350" marT="6350" marB="0" anchor="b"/>
                </a:tc>
                <a:extLst>
                  <a:ext uri="{0D108BD9-81ED-4DB2-BD59-A6C34878D82A}">
                    <a16:rowId xmlns:a16="http://schemas.microsoft.com/office/drawing/2014/main" val="2697248449"/>
                  </a:ext>
                </a:extLst>
              </a:tr>
            </a:tbl>
          </a:graphicData>
        </a:graphic>
      </p:graphicFrame>
      <p:sp>
        <p:nvSpPr>
          <p:cNvPr id="5" name="TextBox 4">
            <a:extLst>
              <a:ext uri="{FF2B5EF4-FFF2-40B4-BE49-F238E27FC236}">
                <a16:creationId xmlns:a16="http://schemas.microsoft.com/office/drawing/2014/main" id="{20D28F04-99C2-EED1-EBDA-86F0B297AFA2}"/>
              </a:ext>
            </a:extLst>
          </p:cNvPr>
          <p:cNvSpPr txBox="1"/>
          <p:nvPr/>
        </p:nvSpPr>
        <p:spPr>
          <a:xfrm>
            <a:off x="685800" y="3505200"/>
            <a:ext cx="9982200" cy="2862322"/>
          </a:xfrm>
          <a:prstGeom prst="rect">
            <a:avLst/>
          </a:prstGeom>
          <a:noFill/>
        </p:spPr>
        <p:txBody>
          <a:bodyPr wrap="square" rtlCol="0">
            <a:spAutoFit/>
          </a:bodyPr>
          <a:lstStyle/>
          <a:p>
            <a:r>
              <a:rPr lang="en-US" dirty="0"/>
              <a:t>Presentation guidelines: </a:t>
            </a:r>
          </a:p>
          <a:p>
            <a:pPr marL="285750" indent="-285750">
              <a:buFont typeface="Arial" panose="020B0604020202020204" pitchFamily="34" charset="0"/>
              <a:buChar char="•"/>
            </a:pPr>
            <a:r>
              <a:rPr lang="en-US" dirty="0"/>
              <a:t>Max of 15 minutes per group </a:t>
            </a:r>
          </a:p>
          <a:p>
            <a:pPr marL="285750" indent="-285750">
              <a:buFont typeface="Arial" panose="020B0604020202020204" pitchFamily="34" charset="0"/>
              <a:buChar char="•"/>
            </a:pPr>
            <a:r>
              <a:rPr lang="en-US" dirty="0"/>
              <a:t>Include (at a minimum): </a:t>
            </a:r>
          </a:p>
          <a:p>
            <a:pPr marL="742950" lvl="1" indent="-285750">
              <a:buFont typeface="Arial" panose="020B0604020202020204" pitchFamily="34" charset="0"/>
              <a:buChar char="•"/>
            </a:pPr>
            <a:r>
              <a:rPr lang="en-US" dirty="0"/>
              <a:t>Research question and motivation </a:t>
            </a:r>
          </a:p>
          <a:p>
            <a:pPr marL="742950" lvl="1" indent="-285750">
              <a:buFont typeface="Arial" panose="020B0604020202020204" pitchFamily="34" charset="0"/>
              <a:buChar char="•"/>
            </a:pPr>
            <a:r>
              <a:rPr lang="en-US" dirty="0"/>
              <a:t>(brief) literature review</a:t>
            </a:r>
          </a:p>
          <a:p>
            <a:pPr marL="742950" lvl="1" indent="-285750">
              <a:buFont typeface="Arial" panose="020B0604020202020204" pitchFamily="34" charset="0"/>
              <a:buChar char="•"/>
            </a:pPr>
            <a:r>
              <a:rPr lang="en-US" dirty="0"/>
              <a:t>Data source</a:t>
            </a:r>
          </a:p>
          <a:p>
            <a:pPr marL="742950" lvl="1" indent="-285750">
              <a:buFont typeface="Arial" panose="020B0604020202020204" pitchFamily="34" charset="0"/>
              <a:buChar char="•"/>
            </a:pPr>
            <a:r>
              <a:rPr lang="en-US" dirty="0"/>
              <a:t>Descriptive evidence (figures, summary statistics) </a:t>
            </a:r>
          </a:p>
          <a:p>
            <a:pPr marL="742950" lvl="1" indent="-285750">
              <a:buFont typeface="Arial" panose="020B0604020202020204" pitchFamily="34" charset="0"/>
              <a:buChar char="•"/>
            </a:pPr>
            <a:r>
              <a:rPr lang="en-US" dirty="0"/>
              <a:t>Correlation or hypothesis test or regression (whatever you are focusing on) </a:t>
            </a:r>
          </a:p>
          <a:p>
            <a:pPr marL="742950" lvl="1" indent="-285750">
              <a:buFont typeface="Arial" panose="020B0604020202020204" pitchFamily="34" charset="0"/>
              <a:buChar char="•"/>
            </a:pPr>
            <a:r>
              <a:rPr lang="en-US" dirty="0"/>
              <a:t>Key takeaways</a:t>
            </a:r>
          </a:p>
          <a:p>
            <a:pPr marL="742950" lvl="1" indent="-285750">
              <a:buFont typeface="Arial" panose="020B0604020202020204" pitchFamily="34" charset="0"/>
              <a:buChar char="•"/>
            </a:pPr>
            <a:r>
              <a:rPr lang="en-US" dirty="0"/>
              <a:t>Anything else you’d like to/can include!</a:t>
            </a:r>
          </a:p>
        </p:txBody>
      </p:sp>
    </p:spTree>
    <p:extLst>
      <p:ext uri="{BB962C8B-B14F-4D97-AF65-F5344CB8AC3E}">
        <p14:creationId xmlns:p14="http://schemas.microsoft.com/office/powerpoint/2010/main" val="20272659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6722A1-6D77-C7E3-4AB8-020950A057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1333B6-5B7F-CB9F-762B-273B4B059FA3}"/>
              </a:ext>
            </a:extLst>
          </p:cNvPr>
          <p:cNvSpPr>
            <a:spLocks noGrp="1"/>
          </p:cNvSpPr>
          <p:nvPr>
            <p:ph type="title"/>
          </p:nvPr>
        </p:nvSpPr>
        <p:spPr>
          <a:xfrm>
            <a:off x="609600" y="337392"/>
            <a:ext cx="10439400" cy="624840"/>
          </a:xfrm>
        </p:spPr>
        <p:txBody>
          <a:bodyPr>
            <a:noAutofit/>
          </a:bodyPr>
          <a:lstStyle/>
          <a:p>
            <a:r>
              <a:rPr lang="en-US" sz="3600" b="1" dirty="0">
                <a:cs typeface="Times New Roman" panose="02020603050405020304" pitchFamily="18" charset="0"/>
              </a:rPr>
              <a:t>Linear Transformations </a:t>
            </a:r>
            <a:r>
              <a:rPr lang="en-US" sz="3600" dirty="0">
                <a:cs typeface="Times New Roman" panose="02020603050405020304" pitchFamily="18" charset="0"/>
              </a:rPr>
              <a:t>of Regressors (scaling)</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921878-31E1-A850-5BD4-64035987D763}"/>
                  </a:ext>
                </a:extLst>
              </p:cNvPr>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What if we want to change the measurement of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dirty="0">
                    <a:cs typeface="Times New Roman" panose="02020603050405020304" pitchFamily="18" charset="0"/>
                  </a:rPr>
                  <a:t>Consider a change by dividing 𝑥 by some constant 𝑐.  Then, the regression must require the coefficient of 𝑥 must be multiplied by 𝑐:</a:t>
                </a:r>
              </a:p>
              <a:p>
                <a:pPr marL="0" indent="0">
                  <a:buNone/>
                </a:pPr>
                <a14:m>
                  <m:oMathPara xmlns:m="http://schemas.openxmlformats.org/officeDocument/2006/math">
                    <m:oMathParaPr>
                      <m:jc m:val="centerGroup"/>
                    </m:oMathParaPr>
                    <m:oMath xmlns:m="http://schemas.openxmlformats.org/officeDocument/2006/math">
                      <m:r>
                        <a:rPr lang="en-CA" sz="2400" b="0" i="1" smtClean="0">
                          <a:solidFill>
                            <a:schemeClr val="accent5">
                              <a:lumMod val="75000"/>
                            </a:schemeClr>
                          </a:solidFill>
                          <a:latin typeface="Cambria Math" panose="02040503050406030204" pitchFamily="18" charset="0"/>
                        </a:rPr>
                        <m:t>𝑦</m:t>
                      </m:r>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1</m:t>
                          </m:r>
                        </m:sub>
                      </m:sSub>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2</m:t>
                          </m:r>
                        </m:sub>
                      </m:sSub>
                      <m:r>
                        <a:rPr lang="en-CA" sz="2400" b="0" i="1" smtClean="0">
                          <a:solidFill>
                            <a:schemeClr val="accent5">
                              <a:lumMod val="75000"/>
                            </a:schemeClr>
                          </a:solidFill>
                          <a:latin typeface="Cambria Math" panose="02040503050406030204" pitchFamily="18" charset="0"/>
                        </a:rPr>
                        <m:t>𝑥</m:t>
                      </m:r>
                      <m:r>
                        <a:rPr lang="en-CA" sz="2400" b="0" i="1" smtClean="0">
                          <a:solidFill>
                            <a:schemeClr val="tx1">
                              <a:lumMod val="50000"/>
                              <a:lumOff val="50000"/>
                            </a:schemeClr>
                          </a:solidFill>
                          <a:latin typeface="Cambria Math" panose="02040503050406030204" pitchFamily="18" charset="0"/>
                        </a:rPr>
                        <m:t>+</m:t>
                      </m:r>
                      <m:r>
                        <a:rPr lang="en-CA" sz="2400" b="0" i="1" smtClean="0">
                          <a:solidFill>
                            <a:schemeClr val="tx1">
                              <a:lumMod val="50000"/>
                              <a:lumOff val="50000"/>
                            </a:schemeClr>
                          </a:solidFill>
                          <a:latin typeface="Cambria Math" panose="02040503050406030204" pitchFamily="18" charset="0"/>
                        </a:rPr>
                        <m:t>𝑒</m:t>
                      </m:r>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1</m:t>
                          </m:r>
                        </m:sub>
                      </m:sSub>
                      <m:r>
                        <a:rPr lang="en-CA" sz="2400" b="0" i="1" smtClean="0">
                          <a:solidFill>
                            <a:schemeClr val="tx1">
                              <a:lumMod val="50000"/>
                              <a:lumOff val="50000"/>
                            </a:schemeClr>
                          </a:solidFill>
                          <a:latin typeface="Cambria Math" panose="02040503050406030204" pitchFamily="18" charset="0"/>
                        </a:rPr>
                        <m:t>+</m:t>
                      </m:r>
                      <m:d>
                        <m:dPr>
                          <m:ctrlPr>
                            <a:rPr lang="en-CA" sz="2400" b="0" i="1" smtClean="0">
                              <a:solidFill>
                                <a:schemeClr val="tx1">
                                  <a:lumMod val="50000"/>
                                  <a:lumOff val="50000"/>
                                </a:schemeClr>
                              </a:solidFill>
                              <a:latin typeface="Cambria Math" panose="02040503050406030204" pitchFamily="18" charset="0"/>
                            </a:rPr>
                          </m:ctrlPr>
                        </m:dPr>
                        <m:e>
                          <m:r>
                            <a:rPr lang="en-CA" sz="2400" b="0" i="1" smtClean="0">
                              <a:solidFill>
                                <a:srgbClr val="00B0F0"/>
                              </a:solidFill>
                              <a:latin typeface="Cambria Math" panose="02040503050406030204" pitchFamily="18" charset="0"/>
                            </a:rPr>
                            <m:t>𝑐</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2</m:t>
                              </m:r>
                            </m:sub>
                          </m:sSub>
                        </m:e>
                      </m:d>
                      <m:d>
                        <m:dPr>
                          <m:ctrlPr>
                            <a:rPr lang="en-CA" sz="2400" b="0" i="1" smtClean="0">
                              <a:solidFill>
                                <a:schemeClr val="tx1">
                                  <a:lumMod val="50000"/>
                                  <a:lumOff val="50000"/>
                                </a:schemeClr>
                              </a:solidFill>
                              <a:latin typeface="Cambria Math" panose="02040503050406030204" pitchFamily="18" charset="0"/>
                            </a:rPr>
                          </m:ctrlPr>
                        </m:dPr>
                        <m:e>
                          <m:f>
                            <m:fPr>
                              <m:ctrlPr>
                                <a:rPr lang="en-CA" sz="2400" b="0" i="1" smtClean="0">
                                  <a:solidFill>
                                    <a:schemeClr val="tx1">
                                      <a:lumMod val="50000"/>
                                      <a:lumOff val="50000"/>
                                    </a:schemeClr>
                                  </a:solidFill>
                                  <a:latin typeface="Cambria Math" panose="02040503050406030204" pitchFamily="18" charset="0"/>
                                </a:rPr>
                              </m:ctrlPr>
                            </m:fPr>
                            <m:num>
                              <m:r>
                                <a:rPr lang="en-CA" sz="2400" b="0" i="1" smtClean="0">
                                  <a:solidFill>
                                    <a:srgbClr val="FF0000"/>
                                  </a:solidFill>
                                  <a:latin typeface="Cambria Math" panose="02040503050406030204" pitchFamily="18" charset="0"/>
                                </a:rPr>
                                <m:t>𝑥</m:t>
                              </m:r>
                            </m:num>
                            <m:den>
                              <m:r>
                                <a:rPr lang="en-CA" sz="2400" b="0" i="1" smtClean="0">
                                  <a:solidFill>
                                    <a:srgbClr val="00B0F0"/>
                                  </a:solidFill>
                                  <a:latin typeface="Cambria Math" panose="02040503050406030204" pitchFamily="18" charset="0"/>
                                </a:rPr>
                                <m:t>𝑐</m:t>
                              </m:r>
                            </m:den>
                          </m:f>
                        </m:e>
                      </m:d>
                      <m:r>
                        <a:rPr lang="en-CA" sz="2400" b="0" i="1" smtClean="0">
                          <a:solidFill>
                            <a:schemeClr val="tx1">
                              <a:lumMod val="50000"/>
                              <a:lumOff val="50000"/>
                            </a:schemeClr>
                          </a:solidFill>
                          <a:latin typeface="Cambria Math" panose="02040503050406030204" pitchFamily="18" charset="0"/>
                        </a:rPr>
                        <m:t>+</m:t>
                      </m:r>
                      <m:r>
                        <a:rPr lang="en-CA" sz="2400" b="0" i="1" smtClean="0">
                          <a:solidFill>
                            <a:schemeClr val="tx1">
                              <a:lumMod val="50000"/>
                              <a:lumOff val="50000"/>
                            </a:schemeClr>
                          </a:solidFill>
                          <a:latin typeface="Cambria Math" panose="02040503050406030204" pitchFamily="18" charset="0"/>
                        </a:rPr>
                        <m:t>𝑒</m:t>
                      </m:r>
                    </m:oMath>
                  </m:oMathPara>
                </a14:m>
                <a:endParaRPr lang="en-US" sz="2400" dirty="0">
                  <a:cs typeface="Times New Roman" panose="02020603050405020304" pitchFamily="18" charset="0"/>
                </a:endParaRPr>
              </a:p>
              <a:p>
                <a:r>
                  <a:rPr lang="en-US" sz="2400" dirty="0">
                    <a:cs typeface="Times New Roman" panose="02020603050405020304" pitchFamily="18" charset="0"/>
                  </a:rPr>
                  <a:t>What happens if we change 𝑥 from dollars to thousands of dollars?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454" t="-1305"/>
                </a:stretch>
              </a:blipFill>
            </p:spPr>
            <p:txBody>
              <a:bodyPr/>
              <a:lstStyle/>
              <a:p>
                <a:r>
                  <a:rPr lang="en-US">
                    <a:noFill/>
                  </a:rPr>
                  <a:t> </a:t>
                </a:r>
              </a:p>
            </p:txBody>
          </p:sp>
        </mc:Fallback>
      </mc:AlternateContent>
    </p:spTree>
    <p:extLst>
      <p:ext uri="{BB962C8B-B14F-4D97-AF65-F5344CB8AC3E}">
        <p14:creationId xmlns:p14="http://schemas.microsoft.com/office/powerpoint/2010/main" val="1350131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b="1" dirty="0">
                <a:cs typeface="Times New Roman" panose="02020603050405020304" pitchFamily="18" charset="0"/>
              </a:rPr>
              <a:t>Linear Transformations </a:t>
            </a:r>
            <a:r>
              <a:rPr lang="en-US" sz="3600" dirty="0">
                <a:cs typeface="Times New Roman" panose="02020603050405020304" pitchFamily="18" charset="0"/>
              </a:rPr>
              <a:t>of Regressors (weighting)</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What if instead, we want to weight our observations differently? </a:t>
            </a:r>
            <a:endParaRPr lang="en-US" sz="2200" dirty="0">
              <a:solidFill>
                <a:schemeClr val="accent3">
                  <a:lumMod val="75000"/>
                </a:schemeClr>
              </a:solidFill>
              <a:cs typeface="Times New Roman" panose="02020603050405020304" pitchFamily="18" charset="0"/>
            </a:endParaRPr>
          </a:p>
        </p:txBody>
      </p:sp>
      <p:pic>
        <p:nvPicPr>
          <p:cNvPr id="5" name="Picture 4">
            <a:extLst>
              <a:ext uri="{FF2B5EF4-FFF2-40B4-BE49-F238E27FC236}">
                <a16:creationId xmlns:a16="http://schemas.microsoft.com/office/drawing/2014/main" id="{3A268E48-D973-4B16-B415-0D72563910D3}"/>
              </a:ext>
            </a:extLst>
          </p:cNvPr>
          <p:cNvPicPr>
            <a:picLocks noChangeAspect="1"/>
          </p:cNvPicPr>
          <p:nvPr/>
        </p:nvPicPr>
        <p:blipFill>
          <a:blip r:embed="rId3"/>
          <a:stretch>
            <a:fillRect/>
          </a:stretch>
        </p:blipFill>
        <p:spPr>
          <a:xfrm>
            <a:off x="3429000" y="1565632"/>
            <a:ext cx="7574858" cy="5292368"/>
          </a:xfrm>
          <a:prstGeom prst="rect">
            <a:avLst/>
          </a:prstGeom>
        </p:spPr>
      </p:pic>
      <p:sp>
        <p:nvSpPr>
          <p:cNvPr id="6" name="TextBox 5">
            <a:extLst>
              <a:ext uri="{FF2B5EF4-FFF2-40B4-BE49-F238E27FC236}">
                <a16:creationId xmlns:a16="http://schemas.microsoft.com/office/drawing/2014/main" id="{F34385F4-0A1D-BC00-DD8C-B8A72ACEC914}"/>
              </a:ext>
            </a:extLst>
          </p:cNvPr>
          <p:cNvSpPr txBox="1"/>
          <p:nvPr/>
        </p:nvSpPr>
        <p:spPr>
          <a:xfrm>
            <a:off x="6400800" y="6477000"/>
            <a:ext cx="1828800" cy="381000"/>
          </a:xfrm>
          <a:prstGeom prst="rect">
            <a:avLst/>
          </a:prstGeom>
          <a:solidFill>
            <a:schemeClr val="bg1"/>
          </a:solidFill>
        </p:spPr>
        <p:txBody>
          <a:bodyPr wrap="square" rtlCol="0">
            <a:spAutoFit/>
          </a:bodyPr>
          <a:lstStyle/>
          <a:p>
            <a:r>
              <a:rPr lang="en-US" dirty="0"/>
              <a:t>Food insecurity</a:t>
            </a:r>
          </a:p>
        </p:txBody>
      </p:sp>
    </p:spTree>
    <p:extLst>
      <p:ext uri="{BB962C8B-B14F-4D97-AF65-F5344CB8AC3E}">
        <p14:creationId xmlns:p14="http://schemas.microsoft.com/office/powerpoint/2010/main" val="4462324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b="1" dirty="0">
                <a:cs typeface="Times New Roman" panose="02020603050405020304" pitchFamily="18" charset="0"/>
              </a:rPr>
              <a:t>Linear Transformations </a:t>
            </a:r>
            <a:r>
              <a:rPr lang="en-US" sz="3600" dirty="0">
                <a:cs typeface="Times New Roman" panose="02020603050405020304" pitchFamily="18" charset="0"/>
              </a:rPr>
              <a:t>of Regressors (weighting)</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What if instead, we want to weight our observations differently? </a:t>
            </a:r>
            <a:endParaRPr lang="en-US" sz="2200" dirty="0">
              <a:solidFill>
                <a:schemeClr val="accent3">
                  <a:lumMod val="75000"/>
                </a:schemeClr>
              </a:solidFill>
              <a:cs typeface="Times New Roman" panose="02020603050405020304" pitchFamily="18" charset="0"/>
            </a:endParaRPr>
          </a:p>
        </p:txBody>
      </p:sp>
      <p:pic>
        <p:nvPicPr>
          <p:cNvPr id="6" name="Picture 5">
            <a:extLst>
              <a:ext uri="{FF2B5EF4-FFF2-40B4-BE49-F238E27FC236}">
                <a16:creationId xmlns:a16="http://schemas.microsoft.com/office/drawing/2014/main" id="{114804EE-09CE-B919-9335-4B3C6667A115}"/>
              </a:ext>
            </a:extLst>
          </p:cNvPr>
          <p:cNvPicPr>
            <a:picLocks noChangeAspect="1"/>
          </p:cNvPicPr>
          <p:nvPr/>
        </p:nvPicPr>
        <p:blipFill>
          <a:blip r:embed="rId3"/>
          <a:stretch>
            <a:fillRect/>
          </a:stretch>
        </p:blipFill>
        <p:spPr>
          <a:xfrm>
            <a:off x="3432513" y="1554718"/>
            <a:ext cx="7540287" cy="5294376"/>
          </a:xfrm>
          <a:prstGeom prst="rect">
            <a:avLst/>
          </a:prstGeom>
        </p:spPr>
      </p:pic>
      <p:sp>
        <p:nvSpPr>
          <p:cNvPr id="7" name="TextBox 6">
            <a:extLst>
              <a:ext uri="{FF2B5EF4-FFF2-40B4-BE49-F238E27FC236}">
                <a16:creationId xmlns:a16="http://schemas.microsoft.com/office/drawing/2014/main" id="{569F07BF-22F6-8429-2BE2-62A474A7369B}"/>
              </a:ext>
            </a:extLst>
          </p:cNvPr>
          <p:cNvSpPr txBox="1"/>
          <p:nvPr/>
        </p:nvSpPr>
        <p:spPr>
          <a:xfrm>
            <a:off x="6400800" y="6477000"/>
            <a:ext cx="1828800" cy="381000"/>
          </a:xfrm>
          <a:prstGeom prst="rect">
            <a:avLst/>
          </a:prstGeom>
          <a:solidFill>
            <a:schemeClr val="bg1"/>
          </a:solidFill>
        </p:spPr>
        <p:txBody>
          <a:bodyPr wrap="square" rtlCol="0">
            <a:spAutoFit/>
          </a:bodyPr>
          <a:lstStyle/>
          <a:p>
            <a:r>
              <a:rPr lang="en-US" dirty="0"/>
              <a:t>Food insecurity</a:t>
            </a:r>
          </a:p>
        </p:txBody>
      </p:sp>
    </p:spTree>
    <p:extLst>
      <p:ext uri="{BB962C8B-B14F-4D97-AF65-F5344CB8AC3E}">
        <p14:creationId xmlns:p14="http://schemas.microsoft.com/office/powerpoint/2010/main" val="8609575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b="1" dirty="0">
                <a:cs typeface="Times New Roman" panose="02020603050405020304" pitchFamily="18" charset="0"/>
              </a:rPr>
              <a:t>Linear Transformations </a:t>
            </a:r>
            <a:r>
              <a:rPr lang="en-US" sz="3600" dirty="0">
                <a:cs typeface="Times New Roman" panose="02020603050405020304" pitchFamily="18" charset="0"/>
              </a:rPr>
              <a:t>of Regressors (weighting)</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What if instead, we want to weight our observations differently? </a:t>
            </a:r>
            <a:endParaRPr lang="en-US" sz="2200" dirty="0">
              <a:solidFill>
                <a:schemeClr val="accent3">
                  <a:lumMod val="75000"/>
                </a:schemeClr>
              </a:solidFill>
              <a:cs typeface="Times New Roman" panose="02020603050405020304" pitchFamily="18" charset="0"/>
            </a:endParaRPr>
          </a:p>
        </p:txBody>
      </p:sp>
      <p:pic>
        <p:nvPicPr>
          <p:cNvPr id="6" name="Picture 5">
            <a:extLst>
              <a:ext uri="{FF2B5EF4-FFF2-40B4-BE49-F238E27FC236}">
                <a16:creationId xmlns:a16="http://schemas.microsoft.com/office/drawing/2014/main" id="{45DD4EE0-BE09-E356-0A99-74CFA32A687D}"/>
              </a:ext>
            </a:extLst>
          </p:cNvPr>
          <p:cNvPicPr>
            <a:picLocks noChangeAspect="1"/>
          </p:cNvPicPr>
          <p:nvPr/>
        </p:nvPicPr>
        <p:blipFill>
          <a:blip r:embed="rId3"/>
          <a:stretch>
            <a:fillRect/>
          </a:stretch>
        </p:blipFill>
        <p:spPr>
          <a:xfrm>
            <a:off x="3530986" y="1447800"/>
            <a:ext cx="7518014" cy="5294376"/>
          </a:xfrm>
          <a:prstGeom prst="rect">
            <a:avLst/>
          </a:prstGeom>
        </p:spPr>
      </p:pic>
      <p:pic>
        <p:nvPicPr>
          <p:cNvPr id="7" name="Picture 2" descr="RStudio - RStudio">
            <a:extLst>
              <a:ext uri="{FF2B5EF4-FFF2-40B4-BE49-F238E27FC236}">
                <a16:creationId xmlns:a16="http://schemas.microsoft.com/office/drawing/2014/main" id="{CB3DE5E1-76FF-D59A-13A2-E3EDC3B407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15600" y="5347815"/>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A3933C1-3F00-4443-4A79-A8703067C8C0}"/>
              </a:ext>
            </a:extLst>
          </p:cNvPr>
          <p:cNvSpPr txBox="1"/>
          <p:nvPr/>
        </p:nvSpPr>
        <p:spPr>
          <a:xfrm>
            <a:off x="6400800" y="6477000"/>
            <a:ext cx="1828800" cy="381000"/>
          </a:xfrm>
          <a:prstGeom prst="rect">
            <a:avLst/>
          </a:prstGeom>
          <a:solidFill>
            <a:schemeClr val="bg1"/>
          </a:solidFill>
        </p:spPr>
        <p:txBody>
          <a:bodyPr wrap="square" rtlCol="0">
            <a:spAutoFit/>
          </a:bodyPr>
          <a:lstStyle/>
          <a:p>
            <a:r>
              <a:rPr lang="en-US" dirty="0"/>
              <a:t>Food insecurity</a:t>
            </a:r>
          </a:p>
        </p:txBody>
      </p:sp>
    </p:spTree>
    <p:extLst>
      <p:ext uri="{BB962C8B-B14F-4D97-AF65-F5344CB8AC3E}">
        <p14:creationId xmlns:p14="http://schemas.microsoft.com/office/powerpoint/2010/main" val="9331506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b="1" dirty="0">
                <a:cs typeface="Times New Roman" panose="02020603050405020304" pitchFamily="18" charset="0"/>
              </a:rPr>
              <a:t>Nonlinear</a:t>
            </a:r>
            <a:r>
              <a:rPr lang="en-US" sz="3600" dirty="0">
                <a:cs typeface="Times New Roman" panose="02020603050405020304" pitchFamily="18" charset="0"/>
              </a:rPr>
              <a:t> Transformations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Scaling is a form of a </a:t>
                </a:r>
                <a:r>
                  <a:rPr lang="en-US" sz="2400" b="1" dirty="0">
                    <a:cs typeface="Times New Roman" panose="02020603050405020304" pitchFamily="18" charset="0"/>
                  </a:rPr>
                  <a:t>linear transformation</a:t>
                </a:r>
                <a:endParaRPr lang="en-US" sz="2400" dirty="0">
                  <a:cs typeface="Times New Roman" panose="02020603050405020304" pitchFamily="18" charset="0"/>
                </a:endParaRPr>
              </a:p>
              <a:p>
                <a:pPr lvl="1"/>
                <a:r>
                  <a:rPr lang="en-US" sz="2200" dirty="0">
                    <a:cs typeface="Times New Roman" panose="02020603050405020304" pitchFamily="18" charset="0"/>
                  </a:rPr>
                  <a:t>Since our regression is linear, transformations are mathematically redundant</a:t>
                </a:r>
              </a:p>
              <a:p>
                <a:r>
                  <a:rPr lang="en-US" sz="2400" dirty="0">
                    <a:cs typeface="Times New Roman" panose="02020603050405020304" pitchFamily="18" charset="0"/>
                  </a:rPr>
                  <a:t>It might also make sense to make a </a:t>
                </a:r>
                <a:r>
                  <a:rPr lang="en-US" sz="2400" b="1" dirty="0">
                    <a:cs typeface="Times New Roman" panose="02020603050405020304" pitchFamily="18" charset="0"/>
                  </a:rPr>
                  <a:t>nonlinear transformation: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𝑦</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0</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𝑥</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𝒍𝒏</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𝜀</m:t>
                      </m:r>
                    </m:oMath>
                  </m:oMathPara>
                </a14:m>
                <a:endParaRPr lang="en-US" sz="2400" dirty="0">
                  <a:solidFill>
                    <a:schemeClr val="accent2">
                      <a:lumMod val="75000"/>
                    </a:schemeClr>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ln(</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𝑥</m:t>
                        </m:r>
                      </m:e>
                      <m:sub>
                        <m:r>
                          <a:rPr lang="en-US" sz="2400" b="0" i="1" smtClean="0">
                            <a:solidFill>
                              <a:schemeClr val="tx1"/>
                            </a:solidFill>
                            <a:latin typeface="Cambria Math" panose="02040503050406030204" pitchFamily="18" charset="0"/>
                            <a:cs typeface="Times New Roman" panose="02020603050405020304" pitchFamily="18" charset="0"/>
                          </a:rPr>
                          <m:t>2</m:t>
                        </m:r>
                      </m:sub>
                    </m:sSub>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is the natural log or log base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𝑒</m:t>
                    </m:r>
                  </m:oMath>
                </a14:m>
                <a:r>
                  <a:rPr lang="en-US" sz="2400" dirty="0">
                    <a:solidFill>
                      <a:schemeClr val="tx1"/>
                    </a:solidFill>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913" t="-1305"/>
                </a:stretch>
              </a:blipFill>
            </p:spPr>
            <p:txBody>
              <a:bodyPr/>
              <a:lstStyle/>
              <a:p>
                <a:r>
                  <a:rPr lang="en-US">
                    <a:noFill/>
                  </a:rPr>
                  <a:t> </a:t>
                </a:r>
              </a:p>
            </p:txBody>
          </p:sp>
        </mc:Fallback>
      </mc:AlternateContent>
    </p:spTree>
    <p:extLst>
      <p:ext uri="{BB962C8B-B14F-4D97-AF65-F5344CB8AC3E}">
        <p14:creationId xmlns:p14="http://schemas.microsoft.com/office/powerpoint/2010/main" val="36080262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Scaling is a form of a </a:t>
                </a:r>
                <a:r>
                  <a:rPr lang="en-US" sz="2400" b="1" dirty="0">
                    <a:cs typeface="Times New Roman" panose="02020603050405020304" pitchFamily="18" charset="0"/>
                  </a:rPr>
                  <a:t>linear transformation</a:t>
                </a:r>
                <a:endParaRPr lang="en-US" sz="2400" dirty="0">
                  <a:cs typeface="Times New Roman" panose="02020603050405020304" pitchFamily="18" charset="0"/>
                </a:endParaRPr>
              </a:p>
              <a:p>
                <a:pPr lvl="1"/>
                <a:r>
                  <a:rPr lang="en-US" sz="2200" dirty="0">
                    <a:cs typeface="Times New Roman" panose="02020603050405020304" pitchFamily="18" charset="0"/>
                  </a:rPr>
                  <a:t>Since our regression is linear, transformations are mathematically redundant</a:t>
                </a:r>
              </a:p>
              <a:p>
                <a:r>
                  <a:rPr lang="en-US" sz="2400" dirty="0">
                    <a:cs typeface="Times New Roman" panose="02020603050405020304" pitchFamily="18" charset="0"/>
                  </a:rPr>
                  <a:t>It might also make sense to make a </a:t>
                </a:r>
                <a:r>
                  <a:rPr lang="en-US" sz="2400" b="1" dirty="0">
                    <a:cs typeface="Times New Roman" panose="02020603050405020304" pitchFamily="18" charset="0"/>
                  </a:rPr>
                  <a:t>nonlinear transformation: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𝑦</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0</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𝑥</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𝒍𝒏</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𝜀</m:t>
                      </m:r>
                    </m:oMath>
                  </m:oMathPara>
                </a14:m>
                <a:endParaRPr lang="en-US" sz="2400" dirty="0">
                  <a:solidFill>
                    <a:schemeClr val="accent2">
                      <a:lumMod val="75000"/>
                    </a:schemeClr>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ln(</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𝑥</m:t>
                        </m:r>
                      </m:e>
                      <m:sub>
                        <m:r>
                          <a:rPr lang="en-US" sz="2400" b="0" i="1" smtClean="0">
                            <a:solidFill>
                              <a:schemeClr val="tx1"/>
                            </a:solidFill>
                            <a:latin typeface="Cambria Math" panose="02040503050406030204" pitchFamily="18" charset="0"/>
                            <a:cs typeface="Times New Roman" panose="02020603050405020304" pitchFamily="18" charset="0"/>
                          </a:rPr>
                          <m:t>2</m:t>
                        </m:r>
                      </m:sub>
                    </m:sSub>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is the natural log or log base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𝑒</m:t>
                    </m:r>
                  </m:oMath>
                </a14:m>
                <a:r>
                  <a:rPr lang="en-US" sz="2400" dirty="0">
                    <a:solidFill>
                      <a:schemeClr val="tx1"/>
                    </a:solidFill>
                    <a:cs typeface="Times New Roman" panose="02020603050405020304" pitchFamily="18" charset="0"/>
                  </a:rPr>
                  <a:t>”</a:t>
                </a:r>
              </a:p>
              <a:p>
                <a:pPr marL="0" indent="0">
                  <a:buNone/>
                </a:pPr>
                <a:r>
                  <a:rPr lang="en-US" sz="2400" b="1" dirty="0">
                    <a:solidFill>
                      <a:schemeClr val="accent2">
                        <a:lumMod val="75000"/>
                      </a:schemeClr>
                    </a:solidFill>
                    <a:cs typeface="Times New Roman" panose="02020603050405020304" pitchFamily="18" charset="0"/>
                  </a:rPr>
                  <a:t>Why would we do this? </a:t>
                </a:r>
              </a:p>
              <a:p>
                <a:pPr marL="457200" indent="-457200">
                  <a:buFont typeface="+mj-lt"/>
                  <a:buAutoNum type="arabicPeriod"/>
                </a:pPr>
                <a:r>
                  <a:rPr lang="en-US" sz="2400" dirty="0">
                    <a:cs typeface="Times New Roman" panose="02020603050405020304" pitchFamily="18" charset="0"/>
                  </a:rPr>
                  <a:t>Deal with outliers</a:t>
                </a:r>
              </a:p>
              <a:p>
                <a:pPr marL="457200" indent="-457200">
                  <a:buFont typeface="+mj-lt"/>
                  <a:buAutoNum type="arabicPeriod"/>
                </a:pPr>
                <a:r>
                  <a:rPr lang="en-US" sz="2400" dirty="0">
                    <a:cs typeface="Times New Roman" panose="02020603050405020304" pitchFamily="18" charset="0"/>
                  </a:rPr>
                  <a:t>Better approximate a linear relationship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913" t="-1305"/>
                </a:stretch>
              </a:blipFill>
            </p:spPr>
            <p:txBody>
              <a:bodyPr/>
              <a:lstStyle/>
              <a:p>
                <a:r>
                  <a:rPr lang="en-US">
                    <a:noFill/>
                  </a:rPr>
                  <a:t> </a:t>
                </a:r>
              </a:p>
            </p:txBody>
          </p:sp>
        </mc:Fallback>
      </mc:AlternateContent>
    </p:spTree>
    <p:extLst>
      <p:ext uri="{BB962C8B-B14F-4D97-AF65-F5344CB8AC3E}">
        <p14:creationId xmlns:p14="http://schemas.microsoft.com/office/powerpoint/2010/main" val="39493931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1" y="1066801"/>
                <a:ext cx="9862990" cy="5141388"/>
              </a:xfrm>
            </p:spPr>
            <p:txBody>
              <a:bodyPr>
                <a:normAutofit/>
              </a:bodyPr>
              <a:lstStyle/>
              <a:p>
                <a:r>
                  <a:rPr lang="en-US" sz="2400" dirty="0">
                    <a:cs typeface="Times New Roman" panose="02020603050405020304" pitchFamily="18" charset="0"/>
                  </a:rPr>
                  <a:t>Scaling is a form of a </a:t>
                </a:r>
                <a:r>
                  <a:rPr lang="en-US" sz="2400" b="1" dirty="0">
                    <a:cs typeface="Times New Roman" panose="02020603050405020304" pitchFamily="18" charset="0"/>
                  </a:rPr>
                  <a:t>linear transformation</a:t>
                </a:r>
                <a:endParaRPr lang="en-US" sz="2400" dirty="0">
                  <a:cs typeface="Times New Roman" panose="02020603050405020304" pitchFamily="18" charset="0"/>
                </a:endParaRPr>
              </a:p>
              <a:p>
                <a:pPr lvl="1"/>
                <a:r>
                  <a:rPr lang="en-US" sz="2200" dirty="0">
                    <a:cs typeface="Times New Roman" panose="02020603050405020304" pitchFamily="18" charset="0"/>
                  </a:rPr>
                  <a:t>Since our regression is linear, transformations are mathematically redundant</a:t>
                </a:r>
              </a:p>
              <a:p>
                <a:r>
                  <a:rPr lang="en-US" sz="2400" dirty="0">
                    <a:cs typeface="Times New Roman" panose="02020603050405020304" pitchFamily="18" charset="0"/>
                  </a:rPr>
                  <a:t>It might also make sense to make a </a:t>
                </a:r>
                <a:r>
                  <a:rPr lang="en-US" sz="2400" b="1" dirty="0">
                    <a:cs typeface="Times New Roman" panose="02020603050405020304" pitchFamily="18" charset="0"/>
                  </a:rPr>
                  <a:t>nonlinear transformation: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𝑦</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0</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𝑥</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𝒍𝒏</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𝜀</m:t>
                      </m:r>
                    </m:oMath>
                  </m:oMathPara>
                </a14:m>
                <a:endParaRPr lang="en-US" sz="2400" dirty="0">
                  <a:solidFill>
                    <a:schemeClr val="accent2">
                      <a:lumMod val="75000"/>
                    </a:schemeClr>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ln(</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𝑥</m:t>
                        </m:r>
                      </m:e>
                      <m:sub>
                        <m:r>
                          <a:rPr lang="en-US" sz="2400" b="0" i="1" smtClean="0">
                            <a:solidFill>
                              <a:schemeClr val="tx1"/>
                            </a:solidFill>
                            <a:latin typeface="Cambria Math" panose="02040503050406030204" pitchFamily="18" charset="0"/>
                            <a:cs typeface="Times New Roman" panose="02020603050405020304" pitchFamily="18" charset="0"/>
                          </a:rPr>
                          <m:t>2</m:t>
                        </m:r>
                      </m:sub>
                    </m:sSub>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is the natural log or log base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𝑒</m:t>
                    </m:r>
                  </m:oMath>
                </a14:m>
                <a:r>
                  <a:rPr lang="en-US" sz="2400" dirty="0">
                    <a:solidFill>
                      <a:schemeClr val="tx1"/>
                    </a:solidFill>
                    <a:cs typeface="Times New Roman" panose="02020603050405020304" pitchFamily="18" charset="0"/>
                  </a:rPr>
                  <a:t>”</a:t>
                </a:r>
              </a:p>
              <a:p>
                <a:pPr marL="0" indent="0">
                  <a:buNone/>
                </a:pPr>
                <a:r>
                  <a:rPr lang="en-US" sz="2400" b="1" dirty="0">
                    <a:solidFill>
                      <a:schemeClr val="accent2">
                        <a:lumMod val="75000"/>
                      </a:schemeClr>
                    </a:solidFill>
                    <a:cs typeface="Times New Roman" panose="02020603050405020304" pitchFamily="18" charset="0"/>
                  </a:rPr>
                  <a:t>Why would we do this? </a:t>
                </a:r>
              </a:p>
              <a:p>
                <a:pPr marL="457200" indent="-457200">
                  <a:buFont typeface="+mj-lt"/>
                  <a:buAutoNum type="arabicPeriod"/>
                </a:pPr>
                <a:r>
                  <a:rPr lang="en-US" sz="2400" b="1" u="sng" dirty="0">
                    <a:solidFill>
                      <a:schemeClr val="accent3">
                        <a:lumMod val="75000"/>
                      </a:schemeClr>
                    </a:solidFill>
                    <a:cs typeface="Times New Roman" panose="02020603050405020304" pitchFamily="18" charset="0"/>
                  </a:rPr>
                  <a:t>Deal with outliers</a:t>
                </a:r>
              </a:p>
              <a:p>
                <a:pPr marL="457200" indent="-457200">
                  <a:buFont typeface="+mj-lt"/>
                  <a:buAutoNum type="arabicPeriod"/>
                </a:pPr>
                <a:r>
                  <a:rPr lang="en-US" sz="2400" dirty="0">
                    <a:cs typeface="Times New Roman" panose="02020603050405020304" pitchFamily="18" charset="0"/>
                  </a:rPr>
                  <a:t>Better approximate a linear relationship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1" y="1066801"/>
                <a:ext cx="9862990" cy="5141388"/>
              </a:xfrm>
              <a:blipFill>
                <a:blip r:embed="rId3"/>
                <a:stretch>
                  <a:fillRect l="-927" t="-1305"/>
                </a:stretch>
              </a:blipFill>
            </p:spPr>
            <p:txBody>
              <a:bodyPr/>
              <a:lstStyle/>
              <a:p>
                <a:r>
                  <a:rPr lang="en-US">
                    <a:noFill/>
                  </a:rPr>
                  <a:t> </a:t>
                </a:r>
              </a:p>
            </p:txBody>
          </p:sp>
        </mc:Fallback>
      </mc:AlternateContent>
    </p:spTree>
    <p:extLst>
      <p:ext uri="{BB962C8B-B14F-4D97-AF65-F5344CB8AC3E}">
        <p14:creationId xmlns:p14="http://schemas.microsoft.com/office/powerpoint/2010/main" val="2233828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9672E-4C27-597D-CF7D-9823D6C921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BFAD0F-088E-DE71-7C1C-B96C8C95D786}"/>
              </a:ext>
            </a:extLst>
          </p:cNvPr>
          <p:cNvSpPr>
            <a:spLocks noGrp="1"/>
          </p:cNvSpPr>
          <p:nvPr>
            <p:ph type="title"/>
          </p:nvPr>
        </p:nvSpPr>
        <p:spPr>
          <a:xfrm>
            <a:off x="609600" y="337392"/>
            <a:ext cx="10515600" cy="624840"/>
          </a:xfrm>
        </p:spPr>
        <p:txBody>
          <a:bodyPr>
            <a:normAutofit fontScale="90000"/>
          </a:bodyPr>
          <a:lstStyle/>
          <a:p>
            <a:r>
              <a:rPr lang="en-US" dirty="0">
                <a:cs typeface="Times New Roman" panose="02020603050405020304" pitchFamily="18" charset="0"/>
              </a:rPr>
              <a:t>How can we correct for this?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815EE4-E12F-14C8-0E44-1663FB274AE2}"/>
                  </a:ext>
                </a:extLst>
              </p:cNvPr>
              <p:cNvSpPr>
                <a:spLocks noGrp="1"/>
              </p:cNvSpPr>
              <p:nvPr>
                <p:ph idx="1"/>
              </p:nvPr>
            </p:nvSpPr>
            <p:spPr>
              <a:xfrm>
                <a:off x="762001" y="1066800"/>
                <a:ext cx="10210800" cy="5453807"/>
              </a:xfrm>
            </p:spPr>
            <p:txBody>
              <a:bodyPr>
                <a:normAutofit/>
              </a:bodyPr>
              <a:lstStyle/>
              <a:p>
                <a:r>
                  <a:rPr lang="en-US" sz="2000" dirty="0">
                    <a:cs typeface="Times New Roman" panose="02020603050405020304" pitchFamily="18" charset="0"/>
                  </a:rPr>
                  <a:t>Need to define a </a:t>
                </a:r>
                <a:r>
                  <a:rPr lang="en-US" sz="2000" u="sng" dirty="0">
                    <a:cs typeface="Times New Roman" panose="02020603050405020304" pitchFamily="18" charset="0"/>
                  </a:rPr>
                  <a:t>family </a:t>
                </a:r>
                <a:r>
                  <a:rPr lang="en-US" sz="2000" dirty="0">
                    <a:cs typeface="Times New Roman" panose="02020603050405020304" pitchFamily="18" charset="0"/>
                  </a:rPr>
                  <a:t>of hypotheses </a:t>
                </a:r>
                <a14:m>
                  <m:oMath xmlns:m="http://schemas.openxmlformats.org/officeDocument/2006/math">
                    <m:r>
                      <a:rPr lang="en-CA" sz="2000" b="0" i="1" smtClean="0">
                        <a:latin typeface="Cambria Math" panose="02040503050406030204" pitchFamily="18" charset="0"/>
                        <a:cs typeface="Times New Roman" panose="02020603050405020304" pitchFamily="18" charset="0"/>
                      </a:rPr>
                      <m:t>𝐹</m:t>
                    </m:r>
                    <m:r>
                      <a:rPr lang="en-CA" sz="2000" b="0" i="1" smtClean="0">
                        <a:latin typeface="Cambria Math" panose="02040503050406030204" pitchFamily="18" charset="0"/>
                        <a:cs typeface="Times New Roman" panose="02020603050405020304" pitchFamily="18" charset="0"/>
                      </a:rPr>
                      <m:t>=</m:t>
                    </m:r>
                    <m:d>
                      <m:dPr>
                        <m:begChr m:val="{"/>
                        <m:endChr m:val="}"/>
                        <m:ctrlPr>
                          <a:rPr lang="en-CA" sz="2000" b="0" i="1" smtClean="0">
                            <a:latin typeface="Cambria Math" panose="02040503050406030204" pitchFamily="18" charset="0"/>
                            <a:cs typeface="Times New Roman" panose="02020603050405020304" pitchFamily="18" charset="0"/>
                          </a:rPr>
                        </m:ctrlPr>
                      </m:dPr>
                      <m:e>
                        <m:sSub>
                          <m:sSubPr>
                            <m:ctrlPr>
                              <a:rPr lang="en-CA" sz="2000" b="0" i="1" smtClean="0">
                                <a:latin typeface="Cambria Math" panose="02040503050406030204" pitchFamily="18" charset="0"/>
                                <a:cs typeface="Times New Roman" panose="02020603050405020304" pitchFamily="18" charset="0"/>
                              </a:rPr>
                            </m:ctrlPr>
                          </m:sSubPr>
                          <m:e>
                            <m:r>
                              <a:rPr lang="en-CA" sz="2000" b="0" i="1" smtClean="0">
                                <a:latin typeface="Cambria Math" panose="02040503050406030204" pitchFamily="18" charset="0"/>
                                <a:cs typeface="Times New Roman" panose="02020603050405020304" pitchFamily="18" charset="0"/>
                              </a:rPr>
                              <m:t>𝐻</m:t>
                            </m:r>
                          </m:e>
                          <m:sub>
                            <m:r>
                              <a:rPr lang="en-CA" sz="2000" b="0" i="1" smtClean="0">
                                <a:latin typeface="Cambria Math" panose="02040503050406030204" pitchFamily="18" charset="0"/>
                                <a:cs typeface="Times New Roman" panose="02020603050405020304" pitchFamily="18" charset="0"/>
                              </a:rPr>
                              <m:t>𝑖</m:t>
                            </m:r>
                          </m:sub>
                        </m:sSub>
                      </m:e>
                    </m:d>
                    <m:r>
                      <a:rPr lang="en-CA" sz="2000" b="0" i="1" smtClean="0">
                        <a:latin typeface="Cambria Math" panose="02040503050406030204" pitchFamily="18" charset="0"/>
                        <a:cs typeface="Times New Roman" panose="02020603050405020304" pitchFamily="18" charset="0"/>
                      </a:rPr>
                      <m:t>, </m:t>
                    </m:r>
                    <m:r>
                      <a:rPr lang="en-CA" sz="2000" b="0" i="1" smtClean="0">
                        <a:latin typeface="Cambria Math" panose="02040503050406030204" pitchFamily="18" charset="0"/>
                        <a:cs typeface="Times New Roman" panose="02020603050405020304" pitchFamily="18" charset="0"/>
                      </a:rPr>
                      <m:t>𝑖</m:t>
                    </m:r>
                    <m:r>
                      <a:rPr lang="en-CA" sz="2000" b="0" i="1" smtClean="0">
                        <a:latin typeface="Cambria Math" panose="02040503050406030204" pitchFamily="18" charset="0"/>
                        <a:cs typeface="Times New Roman" panose="02020603050405020304" pitchFamily="18" charset="0"/>
                      </a:rPr>
                      <m:t>=1, 2, …, </m:t>
                    </m:r>
                    <m:r>
                      <a:rPr lang="en-CA" sz="2000" b="0" i="1" smtClean="0">
                        <a:latin typeface="Cambria Math" panose="02040503050406030204" pitchFamily="18" charset="0"/>
                        <a:cs typeface="Times New Roman" panose="02020603050405020304" pitchFamily="18" charset="0"/>
                      </a:rPr>
                      <m:t>𝑚</m:t>
                    </m:r>
                  </m:oMath>
                </a14:m>
                <a:endParaRPr lang="en-US" sz="2000" dirty="0">
                  <a:cs typeface="Times New Roman" panose="02020603050405020304" pitchFamily="18" charset="0"/>
                </a:endParaRPr>
              </a:p>
              <a:p>
                <a:r>
                  <a:rPr lang="en-US" sz="2000" dirty="0">
                    <a:cs typeface="Times New Roman" panose="02020603050405020304" pitchFamily="18" charset="0"/>
                  </a:rPr>
                  <a:t>Construct the following table for each of the </a:t>
                </a:r>
                <a14:m>
                  <m:oMath xmlns:m="http://schemas.openxmlformats.org/officeDocument/2006/math">
                    <m:r>
                      <a:rPr lang="en-CA" sz="2000" b="0" i="1" smtClean="0">
                        <a:latin typeface="Cambria Math" panose="02040503050406030204" pitchFamily="18" charset="0"/>
                        <a:cs typeface="Times New Roman" panose="02020603050405020304" pitchFamily="18" charset="0"/>
                      </a:rPr>
                      <m:t>𝑚</m:t>
                    </m:r>
                  </m:oMath>
                </a14:m>
                <a:r>
                  <a:rPr lang="en-US" sz="2000" dirty="0">
                    <a:cs typeface="Times New Roman" panose="02020603050405020304" pitchFamily="18" charset="0"/>
                  </a:rPr>
                  <a:t> hypotheses: </a:t>
                </a:r>
              </a:p>
              <a:p>
                <a:endParaRPr lang="en-US" sz="2000" dirty="0">
                  <a:cs typeface="Times New Roman" panose="02020603050405020304" pitchFamily="18" charset="0"/>
                </a:endParaRPr>
              </a:p>
              <a:p>
                <a:endParaRPr lang="en-US" sz="2000" dirty="0">
                  <a:cs typeface="Times New Roman" panose="02020603050405020304" pitchFamily="18" charset="0"/>
                </a:endParaRPr>
              </a:p>
              <a:p>
                <a:endParaRPr lang="en-US" sz="2000" dirty="0">
                  <a:cs typeface="Times New Roman" panose="02020603050405020304" pitchFamily="18" charset="0"/>
                </a:endParaRPr>
              </a:p>
              <a:p>
                <a:r>
                  <a:rPr lang="en-US" sz="2000" dirty="0">
                    <a:cs typeface="Times New Roman" panose="02020603050405020304" pitchFamily="18" charset="0"/>
                  </a:rPr>
                  <a:t>Then you can define the expected proportion of rejected hypotheses which are incorrectly rejected as </a:t>
                </a:r>
                <a14:m>
                  <m:oMath xmlns:m="http://schemas.openxmlformats.org/officeDocument/2006/math">
                    <m:r>
                      <a:rPr lang="en-CA" sz="2000" b="0" i="1" smtClean="0">
                        <a:latin typeface="Cambria Math" panose="02040503050406030204" pitchFamily="18" charset="0"/>
                        <a:cs typeface="Times New Roman" panose="02020603050405020304" pitchFamily="18" charset="0"/>
                      </a:rPr>
                      <m:t>𝔼</m:t>
                    </m:r>
                    <m:d>
                      <m:dPr>
                        <m:ctrlPr>
                          <a:rPr lang="en-CA" sz="2000" b="0" i="1" smtClean="0">
                            <a:latin typeface="Cambria Math" panose="02040503050406030204" pitchFamily="18" charset="0"/>
                            <a:cs typeface="Times New Roman" panose="02020603050405020304" pitchFamily="18" charset="0"/>
                          </a:rPr>
                        </m:ctrlPr>
                      </m:dPr>
                      <m:e>
                        <m:f>
                          <m:fPr>
                            <m:ctrlPr>
                              <a:rPr lang="en-CA" sz="2000" b="0" i="1" smtClean="0">
                                <a:latin typeface="Cambria Math" panose="02040503050406030204" pitchFamily="18" charset="0"/>
                                <a:cs typeface="Times New Roman" panose="02020603050405020304" pitchFamily="18" charset="0"/>
                              </a:rPr>
                            </m:ctrlPr>
                          </m:fPr>
                          <m:num>
                            <m:r>
                              <a:rPr lang="en-CA" sz="2000" b="0" i="1" smtClean="0">
                                <a:latin typeface="Cambria Math" panose="02040503050406030204" pitchFamily="18" charset="0"/>
                                <a:cs typeface="Times New Roman" panose="02020603050405020304" pitchFamily="18" charset="0"/>
                              </a:rPr>
                              <m:t>𝑉</m:t>
                            </m:r>
                          </m:num>
                          <m:den>
                            <m:r>
                              <a:rPr lang="en-CA" sz="2000" b="0" i="1" smtClean="0">
                                <a:latin typeface="Cambria Math" panose="02040503050406030204" pitchFamily="18" charset="0"/>
                                <a:cs typeface="Times New Roman" panose="02020603050405020304" pitchFamily="18" charset="0"/>
                              </a:rPr>
                              <m:t>𝑅</m:t>
                            </m:r>
                          </m:den>
                        </m:f>
                      </m:e>
                    </m:d>
                    <m:r>
                      <a:rPr lang="en-CA" sz="2000" b="0" i="1" smtClean="0">
                        <a:latin typeface="Cambria Math" panose="02040503050406030204" pitchFamily="18" charset="0"/>
                        <a:cs typeface="Times New Roman" panose="02020603050405020304" pitchFamily="18" charset="0"/>
                      </a:rPr>
                      <m:t>.</m:t>
                    </m:r>
                  </m:oMath>
                </a14:m>
                <a:r>
                  <a:rPr lang="en-US" sz="2000" dirty="0">
                    <a:cs typeface="Times New Roman" panose="02020603050405020304" pitchFamily="18" charset="0"/>
                  </a:rPr>
                  <a:t> This is the “false discovery rate” (what is this in our setting?) </a:t>
                </a:r>
              </a:p>
              <a:p>
                <a:r>
                  <a:rPr lang="en-US" sz="2000" dirty="0">
                    <a:cs typeface="Times New Roman" panose="02020603050405020304" pitchFamily="18" charset="0"/>
                  </a:rPr>
                  <a:t>You can then </a:t>
                </a:r>
                <a:r>
                  <a:rPr lang="en-US" sz="2000" i="1" dirty="0">
                    <a:cs typeface="Times New Roman" panose="02020603050405020304" pitchFamily="18" charset="0"/>
                  </a:rPr>
                  <a:t>scale </a:t>
                </a:r>
                <a:r>
                  <a:rPr lang="en-US" sz="2000" dirty="0">
                    <a:cs typeface="Times New Roman" panose="02020603050405020304" pitchFamily="18" charset="0"/>
                  </a:rPr>
                  <a:t>the p-values based on a factor of </a:t>
                </a:r>
                <a14:m>
                  <m:oMath xmlns:m="http://schemas.openxmlformats.org/officeDocument/2006/math">
                    <m:f>
                      <m:fPr>
                        <m:ctrlPr>
                          <a:rPr lang="en-CA" sz="2000" b="0" i="1" smtClean="0">
                            <a:latin typeface="Cambria Math" panose="02040503050406030204" pitchFamily="18" charset="0"/>
                            <a:cs typeface="Times New Roman" panose="02020603050405020304" pitchFamily="18" charset="0"/>
                          </a:rPr>
                        </m:ctrlPr>
                      </m:fPr>
                      <m:num>
                        <m:r>
                          <a:rPr lang="en-CA" sz="2000" b="0" i="1" smtClean="0">
                            <a:latin typeface="Cambria Math" panose="02040503050406030204" pitchFamily="18" charset="0"/>
                            <a:cs typeface="Times New Roman" panose="02020603050405020304" pitchFamily="18" charset="0"/>
                          </a:rPr>
                          <m:t>𝑖</m:t>
                        </m:r>
                      </m:num>
                      <m:den>
                        <m:r>
                          <a:rPr lang="en-CA" sz="2000" b="0" i="1" smtClean="0">
                            <a:latin typeface="Cambria Math" panose="02040503050406030204" pitchFamily="18" charset="0"/>
                            <a:cs typeface="Times New Roman" panose="02020603050405020304" pitchFamily="18" charset="0"/>
                          </a:rPr>
                          <m:t>𝑚</m:t>
                        </m:r>
                      </m:den>
                    </m:f>
                  </m:oMath>
                </a14:m>
                <a:r>
                  <a:rPr lang="en-US" sz="2000" dirty="0">
                    <a:cs typeface="Times New Roman" panose="02020603050405020304" pitchFamily="18" charset="0"/>
                  </a:rPr>
                  <a:t> when you rank hypotheses by their </a:t>
                </a:r>
                <a:r>
                  <a:rPr lang="en-US" sz="2000" i="1" dirty="0">
                    <a:cs typeface="Times New Roman" panose="02020603050405020304" pitchFamily="18" charset="0"/>
                  </a:rPr>
                  <a:t>p-</a:t>
                </a:r>
                <a:r>
                  <a:rPr lang="en-US" sz="2000" dirty="0">
                    <a:cs typeface="Times New Roman" panose="02020603050405020304" pitchFamily="18" charset="0"/>
                  </a:rPr>
                  <a:t>values (so that smaller p-values are “more inflated”)</a:t>
                </a:r>
              </a:p>
              <a:p>
                <a:endParaRPr lang="en-US" sz="2400" dirty="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2D815EE4-E12F-14C8-0E44-1663FB274AE2}"/>
                  </a:ext>
                </a:extLst>
              </p:cNvPr>
              <p:cNvSpPr>
                <a:spLocks noGrp="1" noRot="1" noChangeAspect="1" noMove="1" noResize="1" noEditPoints="1" noAdjustHandles="1" noChangeArrowheads="1" noChangeShapeType="1" noTextEdit="1"/>
              </p:cNvSpPr>
              <p:nvPr>
                <p:ph idx="1"/>
              </p:nvPr>
            </p:nvSpPr>
            <p:spPr>
              <a:xfrm>
                <a:off x="762001" y="1066800"/>
                <a:ext cx="10210800" cy="5453807"/>
              </a:xfrm>
              <a:blipFill>
                <a:blip r:embed="rId3"/>
                <a:stretch>
                  <a:fillRect l="-239" t="-782"/>
                </a:stretch>
              </a:blipFill>
            </p:spPr>
            <p:txBody>
              <a:bodyPr/>
              <a:lstStyle/>
              <a:p>
                <a:r>
                  <a:rPr lang="en-CA">
                    <a:noFill/>
                  </a:rPr>
                  <a:t> </a:t>
                </a:r>
              </a:p>
            </p:txBody>
          </p:sp>
        </mc:Fallback>
      </mc:AlternateContent>
      <p:pic>
        <p:nvPicPr>
          <p:cNvPr id="5" name="Picture 4">
            <a:extLst>
              <a:ext uri="{FF2B5EF4-FFF2-40B4-BE49-F238E27FC236}">
                <a16:creationId xmlns:a16="http://schemas.microsoft.com/office/drawing/2014/main" id="{392CFC80-5326-A15A-39C5-16115BECB557}"/>
              </a:ext>
            </a:extLst>
          </p:cNvPr>
          <p:cNvPicPr>
            <a:picLocks noChangeAspect="1"/>
          </p:cNvPicPr>
          <p:nvPr/>
        </p:nvPicPr>
        <p:blipFill>
          <a:blip r:embed="rId4"/>
          <a:stretch>
            <a:fillRect/>
          </a:stretch>
        </p:blipFill>
        <p:spPr>
          <a:xfrm>
            <a:off x="3733800" y="1905000"/>
            <a:ext cx="4953691" cy="1467055"/>
          </a:xfrm>
          <a:prstGeom prst="rect">
            <a:avLst/>
          </a:prstGeom>
        </p:spPr>
      </p:pic>
      <p:pic>
        <p:nvPicPr>
          <p:cNvPr id="7" name="Picture 6">
            <a:extLst>
              <a:ext uri="{FF2B5EF4-FFF2-40B4-BE49-F238E27FC236}">
                <a16:creationId xmlns:a16="http://schemas.microsoft.com/office/drawing/2014/main" id="{39896EB8-0F2D-27DC-75D8-7AEE0509B797}"/>
              </a:ext>
            </a:extLst>
          </p:cNvPr>
          <p:cNvPicPr>
            <a:picLocks noChangeAspect="1"/>
          </p:cNvPicPr>
          <p:nvPr/>
        </p:nvPicPr>
        <p:blipFill>
          <a:blip r:embed="rId5"/>
          <a:stretch>
            <a:fillRect/>
          </a:stretch>
        </p:blipFill>
        <p:spPr>
          <a:xfrm>
            <a:off x="3271443" y="5276778"/>
            <a:ext cx="5649113" cy="1028844"/>
          </a:xfrm>
          <a:prstGeom prst="rect">
            <a:avLst/>
          </a:prstGeom>
        </p:spPr>
      </p:pic>
    </p:spTree>
    <p:extLst>
      <p:ext uri="{BB962C8B-B14F-4D97-AF65-F5344CB8AC3E}">
        <p14:creationId xmlns:p14="http://schemas.microsoft.com/office/powerpoint/2010/main" val="19710269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 Outliers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Data may be highly </a:t>
                </a:r>
                <a:r>
                  <a:rPr lang="en-US" sz="2400" b="1" dirty="0">
                    <a:cs typeface="Times New Roman" panose="02020603050405020304" pitchFamily="18" charset="0"/>
                  </a:rPr>
                  <a:t>skewed</a:t>
                </a:r>
                <a:r>
                  <a:rPr lang="en-US" sz="2400" dirty="0">
                    <a:cs typeface="Times New Roman" panose="02020603050405020304" pitchFamily="18" charset="0"/>
                  </a:rPr>
                  <a:t>, or influenced by the presence of outliers</a:t>
                </a:r>
              </a:p>
              <a:p>
                <a:r>
                  <a:rPr lang="en-US" sz="2400" dirty="0">
                    <a:cs typeface="Times New Roman" panose="02020603050405020304" pitchFamily="18" charset="0"/>
                  </a:rPr>
                  <a:t>These </a:t>
                </a:r>
                <a:r>
                  <a:rPr lang="en-US" sz="2400" b="1" dirty="0">
                    <a:solidFill>
                      <a:schemeClr val="accent2">
                        <a:lumMod val="75000"/>
                      </a:schemeClr>
                    </a:solidFill>
                    <a:cs typeface="Times New Roman" panose="02020603050405020304" pitchFamily="18" charset="0"/>
                  </a:rPr>
                  <a:t>nonlinearities</a:t>
                </a:r>
                <a:r>
                  <a:rPr lang="en-US" sz="2400" dirty="0">
                    <a:cs typeface="Times New Roman" panose="02020603050405020304" pitchFamily="18" charset="0"/>
                  </a:rPr>
                  <a:t> generate </a:t>
                </a:r>
                <a:r>
                  <a:rPr lang="en-US" sz="2400" b="1" dirty="0">
                    <a:cs typeface="Times New Roman" panose="02020603050405020304" pitchFamily="18" charset="0"/>
                  </a:rPr>
                  <a:t>large variations </a:t>
                </a:r>
                <a:r>
                  <a:rPr lang="en-US" sz="2400" dirty="0">
                    <a:cs typeface="Times New Roman" panose="02020603050405020304" pitchFamily="18" charset="0"/>
                  </a:rPr>
                  <a:t>in the estimate of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𝑖</m:t>
                        </m:r>
                      </m:sub>
                    </m:sSub>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5"/>
                <a:stretch>
                  <a:fillRect l="-454" t="-1305"/>
                </a:stretch>
              </a:blipFill>
            </p:spPr>
            <p:txBody>
              <a:bodyPr/>
              <a:lstStyle/>
              <a:p>
                <a:r>
                  <a:rPr lang="en-US">
                    <a:noFill/>
                  </a:rPr>
                  <a:t> </a:t>
                </a:r>
              </a:p>
            </p:txBody>
          </p:sp>
        </mc:Fallback>
      </mc:AlternateContent>
      <p:pic>
        <p:nvPicPr>
          <p:cNvPr id="4" name="Screen Recording 3">
            <a:hlinkClick r:id="" action="ppaction://media"/>
            <a:extLst>
              <a:ext uri="{FF2B5EF4-FFF2-40B4-BE49-F238E27FC236}">
                <a16:creationId xmlns:a16="http://schemas.microsoft.com/office/drawing/2014/main" id="{9C7D9201-9904-8DA4-57C9-59CE7B492E9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276600" y="2055511"/>
            <a:ext cx="4648200" cy="4667407"/>
          </a:xfrm>
          <a:prstGeom prst="rect">
            <a:avLst/>
          </a:prstGeom>
        </p:spPr>
      </p:pic>
      <p:pic>
        <p:nvPicPr>
          <p:cNvPr id="6" name="Picture 2" descr="RStudio - RStudio">
            <a:extLst>
              <a:ext uri="{FF2B5EF4-FFF2-40B4-BE49-F238E27FC236}">
                <a16:creationId xmlns:a16="http://schemas.microsoft.com/office/drawing/2014/main" id="{50B11193-F879-CD3C-B8CE-B81AA000AE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389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5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 Outliers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Data may be highly </a:t>
                </a:r>
                <a:r>
                  <a:rPr lang="en-US" sz="2400" b="1" dirty="0">
                    <a:cs typeface="Times New Roman" panose="02020603050405020304" pitchFamily="18" charset="0"/>
                  </a:rPr>
                  <a:t>skewed</a:t>
                </a:r>
                <a:r>
                  <a:rPr lang="en-US" sz="2400" dirty="0">
                    <a:cs typeface="Times New Roman" panose="02020603050405020304" pitchFamily="18" charset="0"/>
                  </a:rPr>
                  <a:t>, or influenced by the presence of outliers</a:t>
                </a:r>
              </a:p>
              <a:p>
                <a:r>
                  <a:rPr lang="en-US" sz="2400" dirty="0">
                    <a:cs typeface="Times New Roman" panose="02020603050405020304" pitchFamily="18" charset="0"/>
                  </a:rPr>
                  <a:t>These outliers generate </a:t>
                </a:r>
                <a:r>
                  <a:rPr lang="en-US" sz="2400" b="1" dirty="0">
                    <a:cs typeface="Times New Roman" panose="02020603050405020304" pitchFamily="18" charset="0"/>
                  </a:rPr>
                  <a:t>large variations </a:t>
                </a:r>
                <a:r>
                  <a:rPr lang="en-US" sz="2400" dirty="0">
                    <a:cs typeface="Times New Roman" panose="02020603050405020304" pitchFamily="18" charset="0"/>
                  </a:rPr>
                  <a:t>in the estimate of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𝑖</m:t>
                        </m:r>
                      </m:sub>
                    </m:sSub>
                  </m:oMath>
                </a14:m>
                <a:endParaRPr lang="en-US" sz="2400" dirty="0">
                  <a:cs typeface="Times New Roman" panose="02020603050405020304" pitchFamily="18" charset="0"/>
                </a:endParaRPr>
              </a:p>
              <a:p>
                <a:pPr lvl="1"/>
                <a:r>
                  <a:rPr lang="en-US" sz="2200" dirty="0">
                    <a:cs typeface="Times New Roman" panose="02020603050405020304" pitchFamily="18" charset="0"/>
                  </a:rPr>
                  <a:t>Option 1: throw them out</a:t>
                </a:r>
              </a:p>
              <a:p>
                <a:pPr lvl="1"/>
                <a:r>
                  <a:rPr lang="en-US" sz="2200" u="sng" dirty="0">
                    <a:solidFill>
                      <a:schemeClr val="accent3">
                        <a:lumMod val="75000"/>
                      </a:schemeClr>
                    </a:solidFill>
                    <a:cs typeface="Times New Roman" panose="02020603050405020304" pitchFamily="18" charset="0"/>
                  </a:rPr>
                  <a:t>Option 2: “scrunch them down”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454" t="-130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9E32F3E-A8D0-E082-41DF-E4479C668C4F}"/>
              </a:ext>
            </a:extLst>
          </p:cNvPr>
          <p:cNvPicPr>
            <a:picLocks noChangeAspect="1"/>
          </p:cNvPicPr>
          <p:nvPr/>
        </p:nvPicPr>
        <p:blipFill>
          <a:blip r:embed="rId4"/>
          <a:stretch>
            <a:fillRect/>
          </a:stretch>
        </p:blipFill>
        <p:spPr>
          <a:xfrm>
            <a:off x="1219199" y="2743200"/>
            <a:ext cx="8591992" cy="4140413"/>
          </a:xfrm>
          <a:prstGeom prst="rect">
            <a:avLst/>
          </a:prstGeom>
        </p:spPr>
      </p:pic>
    </p:spTree>
    <p:extLst>
      <p:ext uri="{BB962C8B-B14F-4D97-AF65-F5344CB8AC3E}">
        <p14:creationId xmlns:p14="http://schemas.microsoft.com/office/powerpoint/2010/main" val="17020330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Scaling is a form of a </a:t>
                </a:r>
                <a:r>
                  <a:rPr lang="en-US" sz="2400" b="1" dirty="0">
                    <a:cs typeface="Times New Roman" panose="02020603050405020304" pitchFamily="18" charset="0"/>
                  </a:rPr>
                  <a:t>linear transformation</a:t>
                </a:r>
                <a:endParaRPr lang="en-US" sz="2400" dirty="0">
                  <a:cs typeface="Times New Roman" panose="02020603050405020304" pitchFamily="18" charset="0"/>
                </a:endParaRPr>
              </a:p>
              <a:p>
                <a:pPr lvl="1"/>
                <a:r>
                  <a:rPr lang="en-US" sz="2200" dirty="0">
                    <a:cs typeface="Times New Roman" panose="02020603050405020304" pitchFamily="18" charset="0"/>
                  </a:rPr>
                  <a:t>Since our regression is linear, transformations are mathematically redundant</a:t>
                </a:r>
              </a:p>
              <a:p>
                <a:r>
                  <a:rPr lang="en-US" sz="2400" dirty="0">
                    <a:cs typeface="Times New Roman" panose="02020603050405020304" pitchFamily="18" charset="0"/>
                  </a:rPr>
                  <a:t>It might also make sense to make a </a:t>
                </a:r>
                <a:r>
                  <a:rPr lang="en-US" sz="2400" b="1" dirty="0">
                    <a:cs typeface="Times New Roman" panose="02020603050405020304" pitchFamily="18" charset="0"/>
                  </a:rPr>
                  <a:t>nonlinear transformation: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𝑦</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0</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𝑥</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𝒍𝒏</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𝜀</m:t>
                      </m:r>
                    </m:oMath>
                  </m:oMathPara>
                </a14:m>
                <a:endParaRPr lang="en-US" sz="2400" dirty="0">
                  <a:solidFill>
                    <a:schemeClr val="accent2">
                      <a:lumMod val="75000"/>
                    </a:schemeClr>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ln(</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𝑥</m:t>
                        </m:r>
                      </m:e>
                      <m:sub>
                        <m:r>
                          <a:rPr lang="en-US" sz="2400" b="0" i="1" smtClean="0">
                            <a:solidFill>
                              <a:schemeClr val="tx1"/>
                            </a:solidFill>
                            <a:latin typeface="Cambria Math" panose="02040503050406030204" pitchFamily="18" charset="0"/>
                            <a:cs typeface="Times New Roman" panose="02020603050405020304" pitchFamily="18" charset="0"/>
                          </a:rPr>
                          <m:t>2</m:t>
                        </m:r>
                      </m:sub>
                    </m:sSub>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is the natural log or log base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𝑒</m:t>
                    </m:r>
                  </m:oMath>
                </a14:m>
                <a:r>
                  <a:rPr lang="en-US" sz="2400" dirty="0">
                    <a:solidFill>
                      <a:schemeClr val="tx1"/>
                    </a:solidFill>
                    <a:cs typeface="Times New Roman" panose="02020603050405020304" pitchFamily="18" charset="0"/>
                  </a:rPr>
                  <a:t>”</a:t>
                </a:r>
              </a:p>
              <a:p>
                <a:pPr marL="0" indent="0">
                  <a:buNone/>
                </a:pPr>
                <a:r>
                  <a:rPr lang="en-US" sz="2400" b="1" dirty="0">
                    <a:solidFill>
                      <a:schemeClr val="accent2">
                        <a:lumMod val="75000"/>
                      </a:schemeClr>
                    </a:solidFill>
                    <a:cs typeface="Times New Roman" panose="02020603050405020304" pitchFamily="18" charset="0"/>
                  </a:rPr>
                  <a:t>Why would we do this? </a:t>
                </a:r>
              </a:p>
              <a:p>
                <a:pPr marL="457200" indent="-457200">
                  <a:buFont typeface="+mj-lt"/>
                  <a:buAutoNum type="arabicPeriod"/>
                </a:pPr>
                <a:r>
                  <a:rPr lang="en-US" sz="2400" dirty="0">
                    <a:cs typeface="Times New Roman" panose="02020603050405020304" pitchFamily="18" charset="0"/>
                  </a:rPr>
                  <a:t>Deal with outliers</a:t>
                </a:r>
              </a:p>
              <a:p>
                <a:pPr marL="457200" indent="-457200">
                  <a:buFont typeface="+mj-lt"/>
                  <a:buAutoNum type="arabicPeriod"/>
                </a:pPr>
                <a:r>
                  <a:rPr lang="en-US" sz="2400" b="1" u="sng" dirty="0">
                    <a:solidFill>
                      <a:schemeClr val="accent3">
                        <a:lumMod val="75000"/>
                      </a:schemeClr>
                    </a:solidFill>
                    <a:cs typeface="Times New Roman" panose="02020603050405020304" pitchFamily="18" charset="0"/>
                  </a:rPr>
                  <a:t>Better approximate a linear relationship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spTree>
    <p:extLst>
      <p:ext uri="{BB962C8B-B14F-4D97-AF65-F5344CB8AC3E}">
        <p14:creationId xmlns:p14="http://schemas.microsoft.com/office/powerpoint/2010/main" val="11747416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 Achieving Linearity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Remember that OLS only fits linear relationships (in parameters)</a:t>
                </a:r>
              </a:p>
              <a:p>
                <a:pPr lvl="1"/>
                <a:r>
                  <a:rPr lang="en-US" sz="2400" u="sng" dirty="0">
                    <a:solidFill>
                      <a:schemeClr val="accent3">
                        <a:lumMod val="75000"/>
                      </a:schemeClr>
                    </a:solidFill>
                    <a:cs typeface="Times New Roman" panose="02020603050405020304" pitchFamily="18" charset="0"/>
                  </a:rPr>
                  <a:t>So what kind of model are you trying to fit? </a:t>
                </a:r>
              </a:p>
              <a:p>
                <a:r>
                  <a:rPr lang="en-US" sz="2400" dirty="0">
                    <a:cs typeface="Times New Roman" panose="02020603050405020304" pitchFamily="18" charset="0"/>
                  </a:rPr>
                  <a:t>Should a 1-unit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a:t>
                </a:r>
                <a:r>
                  <a:rPr lang="en-US" sz="2400" u="sng" dirty="0">
                    <a:cs typeface="Times New Roman" panose="02020603050405020304" pitchFamily="18" charset="0"/>
                  </a:rPr>
                  <a:t>levels</a:t>
                </a:r>
                <a:r>
                  <a:rPr lang="en-US" sz="2400" dirty="0">
                    <a:cs typeface="Times New Roman" panose="02020603050405020304" pitchFamily="18" charset="0"/>
                  </a:rPr>
                  <a:t>)</a:t>
                </a:r>
              </a:p>
              <a:p>
                <a:r>
                  <a:rPr lang="en-US" sz="2400" dirty="0">
                    <a:cs typeface="Times New Roman" panose="02020603050405020304" pitchFamily="18" charset="0"/>
                  </a:rPr>
                  <a:t>Or should a 1-unit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a:t>
                </a:r>
              </a:p>
              <a:p>
                <a:r>
                  <a:rPr lang="en-US" sz="2400" dirty="0">
                    <a:cs typeface="Times New Roman" panose="02020603050405020304" pitchFamily="18" charset="0"/>
                  </a:rPr>
                  <a:t>Or should a 1%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19706934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 Achieving Linearity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Remember that OLS only fits linear relationships (in parameters)</a:t>
                </a:r>
              </a:p>
              <a:p>
                <a:pPr lvl="1"/>
                <a:r>
                  <a:rPr lang="en-US" sz="2400" u="sng" dirty="0">
                    <a:solidFill>
                      <a:schemeClr val="accent3">
                        <a:lumMod val="75000"/>
                      </a:schemeClr>
                    </a:solidFill>
                    <a:cs typeface="Times New Roman" panose="02020603050405020304" pitchFamily="18" charset="0"/>
                  </a:rPr>
                  <a:t>So what kind of model are you trying to fit? </a:t>
                </a:r>
              </a:p>
              <a:p>
                <a:r>
                  <a:rPr lang="en-US" sz="2400" dirty="0">
                    <a:cs typeface="Times New Roman" panose="02020603050405020304" pitchFamily="18" charset="0"/>
                  </a:rPr>
                  <a:t>Should a 1-unit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a:t>
                </a:r>
                <a:r>
                  <a:rPr lang="en-US" sz="2400" u="sng" dirty="0">
                    <a:cs typeface="Times New Roman" panose="02020603050405020304" pitchFamily="18" charset="0"/>
                  </a:rPr>
                  <a:t>levels</a:t>
                </a:r>
                <a:r>
                  <a:rPr lang="en-US" sz="2400" dirty="0">
                    <a:cs typeface="Times New Roman" panose="02020603050405020304" pitchFamily="18" charset="0"/>
                  </a:rPr>
                  <a:t>)</a:t>
                </a:r>
              </a:p>
              <a:p>
                <a:r>
                  <a:rPr lang="en-US" sz="2400" dirty="0">
                    <a:cs typeface="Times New Roman" panose="02020603050405020304" pitchFamily="18" charset="0"/>
                  </a:rPr>
                  <a:t>Or should a 1-unit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a:t>
                </a:r>
              </a:p>
              <a:p>
                <a:r>
                  <a:rPr lang="en-US" sz="2400" dirty="0">
                    <a:cs typeface="Times New Roman" panose="02020603050405020304" pitchFamily="18" charset="0"/>
                  </a:rPr>
                  <a:t>Or should a 1%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a:t>
                </a:r>
              </a:p>
              <a:p>
                <a:pPr marL="0" indent="0">
                  <a:buNone/>
                </a:pPr>
                <a:r>
                  <a:rPr lang="en-US" sz="2400" b="1" dirty="0">
                    <a:solidFill>
                      <a:schemeClr val="accent2">
                        <a:lumMod val="75000"/>
                      </a:schemeClr>
                    </a:solidFill>
                    <a:cs typeface="Times New Roman" panose="02020603050405020304" pitchFamily="18" charset="0"/>
                  </a:rPr>
                  <a:t>Example</a:t>
                </a:r>
                <a:r>
                  <a:rPr lang="en-US" sz="2400" b="1" dirty="0">
                    <a:cs typeface="Times New Roman" panose="02020603050405020304" pitchFamily="18" charset="0"/>
                  </a:rPr>
                  <a:t>: </a:t>
                </a:r>
                <a:r>
                  <a:rPr lang="en-US" sz="2400" dirty="0">
                    <a:cs typeface="Times New Roman" panose="02020603050405020304" pitchFamily="18" charset="0"/>
                  </a:rPr>
                  <a:t>wealth as a function of investment interest rate</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𝑊𝑒𝑎𝑙𝑡h</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𝐼𝑛𝑖𝑡𝑖𝑎𝑙𝑊𝑒𝑎𝑙𝑡h</m:t>
                      </m:r>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𝑒</m:t>
                          </m:r>
                        </m:e>
                        <m:sup>
                          <m:r>
                            <a:rPr lang="en-US" sz="2400" b="0" i="1" smtClean="0">
                              <a:latin typeface="Cambria Math" panose="02040503050406030204" pitchFamily="18" charset="0"/>
                              <a:cs typeface="Times New Roman" panose="02020603050405020304" pitchFamily="18" charset="0"/>
                            </a:rPr>
                            <m:t>𝛽</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𝐼𝑛𝑡𝑒𝑟𝑒𝑠𝑡𝑅𝑎𝑡𝑒</m:t>
                          </m:r>
                        </m:sup>
                      </m:sSup>
                    </m:oMath>
                  </m:oMathPara>
                </a14:m>
                <a:endParaRPr lang="en-US" sz="2400" dirty="0">
                  <a:cs typeface="Times New Roman" panose="02020603050405020304" pitchFamily="18" charset="0"/>
                </a:endParaRPr>
              </a:p>
              <a:p>
                <a:r>
                  <a:rPr lang="en-US" sz="2400" dirty="0">
                    <a:cs typeface="Times New Roman" panose="02020603050405020304" pitchFamily="18" charset="0"/>
                  </a:rPr>
                  <a:t>Here, the true effect should be </a:t>
                </a:r>
                <a:r>
                  <a:rPr lang="en-US" sz="2400" b="1" dirty="0">
                    <a:solidFill>
                      <a:schemeClr val="accent2">
                        <a:lumMod val="75000"/>
                      </a:schemeClr>
                    </a:solidFill>
                    <a:cs typeface="Times New Roman" panose="02020603050405020304" pitchFamily="18" charset="0"/>
                  </a:rPr>
                  <a:t>multiplicative</a:t>
                </a:r>
                <a:r>
                  <a:rPr lang="en-US" sz="2400" dirty="0">
                    <a:cs typeface="Times New Roman" panose="02020603050405020304" pitchFamily="18" charset="0"/>
                  </a:rPr>
                  <a:t>, not linear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t="-1305"/>
                </a:stretch>
              </a:blipFill>
            </p:spPr>
            <p:txBody>
              <a:bodyPr/>
              <a:lstStyle/>
              <a:p>
                <a:r>
                  <a:rPr lang="en-US">
                    <a:noFill/>
                  </a:rPr>
                  <a:t> </a:t>
                </a:r>
              </a:p>
            </p:txBody>
          </p:sp>
        </mc:Fallback>
      </mc:AlternateContent>
    </p:spTree>
    <p:extLst>
      <p:ext uri="{BB962C8B-B14F-4D97-AF65-F5344CB8AC3E}">
        <p14:creationId xmlns:p14="http://schemas.microsoft.com/office/powerpoint/2010/main" val="36310357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to interpret coefficients on transformed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Let’s focus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ln</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for 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oMath>
                </a14:m>
                <a:r>
                  <a:rPr lang="en-US" sz="2400" dirty="0">
                    <a:cs typeface="Times New Roman" panose="02020603050405020304" pitchFamily="18" charset="0"/>
                  </a:rPr>
                  <a:t> goes up by </a:t>
                </a:r>
                <a14:m>
                  <m:oMath xmlns:m="http://schemas.openxmlformats.org/officeDocument/2006/math">
                    <m:r>
                      <a:rPr lang="en-US" sz="2400" b="0" i="0"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increases by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pPr lvl="1"/>
                <a:r>
                  <a:rPr lang="en-US" sz="2400" dirty="0">
                    <a:cs typeface="Times New Roman" panose="02020603050405020304" pitchFamily="18" charset="0"/>
                  </a:rPr>
                  <a:t>Okay, but what does it mean for ln</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oMath>
                </a14:m>
                <a:r>
                  <a:rPr lang="en-US" sz="2400" dirty="0">
                    <a:cs typeface="Times New Roman" panose="02020603050405020304" pitchFamily="18" charset="0"/>
                  </a:rPr>
                  <a:t> to change by a certain amount? </a:t>
                </a:r>
              </a:p>
              <a:p>
                <a:pPr lvl="1"/>
                <a:r>
                  <a:rPr lang="en-US" sz="2400" dirty="0">
                    <a:cs typeface="Times New Roman" panose="02020603050405020304" pitchFamily="18" charset="0"/>
                  </a:rPr>
                  <a:t>It’s helpful to think about </a:t>
                </a:r>
                <a:r>
                  <a:rPr lang="en-US" sz="2400" b="1" dirty="0">
                    <a:solidFill>
                      <a:schemeClr val="accent2">
                        <a:lumMod val="75000"/>
                      </a:schemeClr>
                    </a:solidFill>
                    <a:cs typeface="Times New Roman" panose="02020603050405020304" pitchFamily="18" charset="0"/>
                  </a:rPr>
                  <a:t>percentage changes </a:t>
                </a:r>
                <a:r>
                  <a:rPr lang="en-US" sz="2400" dirty="0">
                    <a:cs typeface="Times New Roman" panose="02020603050405020304" pitchFamily="18" charset="0"/>
                  </a:rPr>
                  <a:t>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11400225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to interpret coefficients on transformed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Let’s focus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ln</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for 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oMath>
                </a14:m>
                <a:r>
                  <a:rPr lang="en-US" sz="2400" dirty="0">
                    <a:cs typeface="Times New Roman" panose="02020603050405020304" pitchFamily="18" charset="0"/>
                  </a:rPr>
                  <a:t> goes up by </a:t>
                </a:r>
                <a14:m>
                  <m:oMath xmlns:m="http://schemas.openxmlformats.org/officeDocument/2006/math">
                    <m:r>
                      <a:rPr lang="en-US" sz="2400" b="0" i="0"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increases by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pPr lvl="1"/>
                <a:r>
                  <a:rPr lang="en-US" sz="2400" dirty="0">
                    <a:cs typeface="Times New Roman" panose="02020603050405020304" pitchFamily="18" charset="0"/>
                  </a:rPr>
                  <a:t>Okay, but what does it mean for ln</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oMath>
                </a14:m>
                <a:r>
                  <a:rPr lang="en-US" sz="2400" dirty="0">
                    <a:cs typeface="Times New Roman" panose="02020603050405020304" pitchFamily="18" charset="0"/>
                  </a:rPr>
                  <a:t> to change by a certain amount? </a:t>
                </a:r>
              </a:p>
              <a:p>
                <a:pPr lvl="1"/>
                <a:r>
                  <a:rPr lang="en-US" sz="2400" dirty="0">
                    <a:cs typeface="Times New Roman" panose="02020603050405020304" pitchFamily="18" charset="0"/>
                  </a:rPr>
                  <a:t>It’s helpful to think about </a:t>
                </a:r>
                <a:r>
                  <a:rPr lang="en-US" sz="2400" b="1" dirty="0">
                    <a:solidFill>
                      <a:schemeClr val="accent2">
                        <a:lumMod val="75000"/>
                      </a:schemeClr>
                    </a:solidFill>
                    <a:cs typeface="Times New Roman" panose="02020603050405020304" pitchFamily="18" charset="0"/>
                  </a:rPr>
                  <a:t>percentage changes </a:t>
                </a:r>
                <a:r>
                  <a:rPr lang="en-US" sz="2400" dirty="0">
                    <a:cs typeface="Times New Roman" panose="02020603050405020304" pitchFamily="18" charset="0"/>
                  </a:rPr>
                  <a:t>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r>
                  <a:rPr lang="en-US" sz="2600" dirty="0">
                    <a:cs typeface="Times New Roman" panose="02020603050405020304" pitchFamily="18" charset="0"/>
                  </a:rPr>
                  <a:t>Relies on a mathematical approximation: </a:t>
                </a:r>
                <a14:m>
                  <m:oMath xmlns:m="http://schemas.openxmlformats.org/officeDocument/2006/math">
                    <m:r>
                      <a:rPr lang="en-US" sz="2600" b="0" i="1" smtClean="0">
                        <a:latin typeface="Cambria Math" panose="02040503050406030204" pitchFamily="18" charset="0"/>
                        <a:cs typeface="Times New Roman" panose="02020603050405020304" pitchFamily="18" charset="0"/>
                      </a:rPr>
                      <m:t>1+</m:t>
                    </m:r>
                    <m:r>
                      <a:rPr lang="en-US" sz="2600" b="0" i="1" smtClean="0">
                        <a:latin typeface="Cambria Math" panose="02040503050406030204" pitchFamily="18" charset="0"/>
                        <a:cs typeface="Times New Roman" panose="02020603050405020304" pitchFamily="18" charset="0"/>
                      </a:rPr>
                      <m:t>𝑐</m:t>
                    </m:r>
                    <m:r>
                      <a:rPr lang="en-US" sz="2600" b="0" i="1" smtClean="0">
                        <a:latin typeface="Cambria Math" panose="02040503050406030204" pitchFamily="18" charset="0"/>
                        <a:cs typeface="Times New Roman" panose="02020603050405020304" pitchFamily="18" charset="0"/>
                      </a:rPr>
                      <m:t>≈</m:t>
                    </m:r>
                    <m:sSup>
                      <m:sSupPr>
                        <m:ctrlPr>
                          <a:rPr lang="en-US" sz="2600" b="0" i="1" smtClean="0">
                            <a:latin typeface="Cambria Math" panose="02040503050406030204" pitchFamily="18" charset="0"/>
                            <a:cs typeface="Times New Roman" panose="02020603050405020304" pitchFamily="18" charset="0"/>
                          </a:rPr>
                        </m:ctrlPr>
                      </m:sSupPr>
                      <m:e>
                        <m:r>
                          <a:rPr lang="en-US" sz="2600" b="0" i="1" smtClean="0">
                            <a:latin typeface="Cambria Math" panose="02040503050406030204" pitchFamily="18" charset="0"/>
                            <a:cs typeface="Times New Roman" panose="02020603050405020304" pitchFamily="18" charset="0"/>
                          </a:rPr>
                          <m:t>𝑒</m:t>
                        </m:r>
                      </m:e>
                      <m:sup>
                        <m:r>
                          <a:rPr lang="en-US" sz="2600" b="0" i="1" smtClean="0">
                            <a:latin typeface="Cambria Math" panose="02040503050406030204" pitchFamily="18" charset="0"/>
                            <a:cs typeface="Times New Roman" panose="02020603050405020304" pitchFamily="18" charset="0"/>
                          </a:rPr>
                          <m:t>𝑐</m:t>
                        </m:r>
                      </m:sup>
                    </m:sSup>
                    <m:r>
                      <a:rPr lang="en-US" sz="2600" b="0" i="1" smtClean="0">
                        <a:latin typeface="Cambria Math" panose="02040503050406030204" pitchFamily="18" charset="0"/>
                        <a:cs typeface="Times New Roman" panose="02020603050405020304" pitchFamily="18" charset="0"/>
                      </a:rPr>
                      <m:t> </m:t>
                    </m:r>
                  </m:oMath>
                </a14:m>
                <a:r>
                  <a:rPr lang="en-US" sz="2600" dirty="0">
                    <a:cs typeface="Times New Roman" panose="02020603050405020304" pitchFamily="18" charset="0"/>
                  </a:rPr>
                  <a:t>when </a:t>
                </a:r>
                <a14:m>
                  <m:oMath xmlns:m="http://schemas.openxmlformats.org/officeDocument/2006/math">
                    <m:r>
                      <a:rPr lang="en-US" sz="2600" b="0" i="1" smtClean="0">
                        <a:latin typeface="Cambria Math" panose="02040503050406030204" pitchFamily="18" charset="0"/>
                        <a:cs typeface="Times New Roman" panose="02020603050405020304" pitchFamily="18" charset="0"/>
                      </a:rPr>
                      <m:t>𝑐</m:t>
                    </m:r>
                    <m:r>
                      <a:rPr lang="en-US" sz="2600" b="0" i="1" smtClean="0">
                        <a:latin typeface="Cambria Math" panose="02040503050406030204" pitchFamily="18" charset="0"/>
                        <a:cs typeface="Times New Roman" panose="02020603050405020304" pitchFamily="18" charset="0"/>
                      </a:rPr>
                      <m:t> </m:t>
                    </m:r>
                  </m:oMath>
                </a14:m>
                <a:r>
                  <a:rPr lang="en-US" sz="2600" dirty="0">
                    <a:cs typeface="Times New Roman" panose="02020603050405020304" pitchFamily="18" charset="0"/>
                  </a:rPr>
                  <a:t>is small</a:t>
                </a:r>
              </a:p>
              <a:p>
                <a:pPr lvl="1"/>
                <a:r>
                  <a:rPr lang="en-US" sz="2400" dirty="0">
                    <a:cs typeface="Times New Roman" panose="02020603050405020304" pitchFamily="18" charset="0"/>
                  </a:rPr>
                  <a:t>If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increases by 10%,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𝑐</m:t>
                    </m:r>
                    <m:r>
                      <a:rPr lang="en-US" sz="2400" b="0" i="1" smtClean="0">
                        <a:latin typeface="Cambria Math" panose="02040503050406030204" pitchFamily="18" charset="0"/>
                        <a:cs typeface="Times New Roman" panose="02020603050405020304" pitchFamily="18" charset="0"/>
                      </a:rPr>
                      <m:t>=.1</m:t>
                    </m:r>
                  </m:oMath>
                </a14:m>
                <a:endParaRPr lang="en-US" sz="2400" dirty="0">
                  <a:cs typeface="Times New Roman" panose="02020603050405020304" pitchFamily="18" charset="0"/>
                </a:endParaRPr>
              </a:p>
              <a:p>
                <a:pPr lvl="1"/>
                <a:r>
                  <a:rPr lang="en-US" sz="2400" dirty="0">
                    <a:cs typeface="Times New Roman" panose="02020603050405020304" pitchFamily="18" charset="0"/>
                  </a:rPr>
                  <a:t>Hence,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Δ</m:t>
                    </m:r>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as well</a:t>
                </a:r>
              </a:p>
              <a:p>
                <a:pPr lvl="1"/>
                <a:r>
                  <a:rPr lang="en-US" sz="2400" dirty="0">
                    <a:cs typeface="Times New Roman" panose="02020603050405020304" pitchFamily="18" charset="0"/>
                  </a:rPr>
                  <a:t>Therefore, a 10% increase 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is associated with a </a:t>
                </a:r>
                <a14:m>
                  <m:oMath xmlns:m="http://schemas.openxmlformats.org/officeDocument/2006/math">
                    <m:r>
                      <a:rPr lang="en-US" sz="2400" b="0" i="1" smtClean="0">
                        <a:latin typeface="Cambria Math" panose="02040503050406030204" pitchFamily="18" charset="0"/>
                        <a:cs typeface="Times New Roman" panose="02020603050405020304" pitchFamily="18" charset="0"/>
                      </a:rPr>
                      <m:t>.1⋅</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558" t="-1305"/>
                </a:stretch>
              </a:blipFill>
            </p:spPr>
            <p:txBody>
              <a:bodyPr/>
              <a:lstStyle/>
              <a:p>
                <a:r>
                  <a:rPr lang="en-US">
                    <a:noFill/>
                  </a:rPr>
                  <a:t> </a:t>
                </a:r>
              </a:p>
            </p:txBody>
          </p:sp>
        </mc:Fallback>
      </mc:AlternateContent>
    </p:spTree>
    <p:extLst>
      <p:ext uri="{BB962C8B-B14F-4D97-AF65-F5344CB8AC3E}">
        <p14:creationId xmlns:p14="http://schemas.microsoft.com/office/powerpoint/2010/main" val="38985050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to interpret coefficients on transformed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Let’s focus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ln</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for 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oMath>
                </a14:m>
                <a:r>
                  <a:rPr lang="en-US" sz="2400" dirty="0">
                    <a:cs typeface="Times New Roman" panose="02020603050405020304" pitchFamily="18" charset="0"/>
                  </a:rPr>
                  <a:t> goes up by </a:t>
                </a:r>
                <a14:m>
                  <m:oMath xmlns:m="http://schemas.openxmlformats.org/officeDocument/2006/math">
                    <m:r>
                      <a:rPr lang="en-US" sz="2400" b="0" i="0"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increases by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pPr lvl="1"/>
                <a:r>
                  <a:rPr lang="en-US" sz="2400" dirty="0">
                    <a:cs typeface="Times New Roman" panose="02020603050405020304" pitchFamily="18" charset="0"/>
                  </a:rPr>
                  <a:t>Okay, but what does it mean for ln</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oMath>
                </a14:m>
                <a:r>
                  <a:rPr lang="en-US" sz="2400" dirty="0">
                    <a:cs typeface="Times New Roman" panose="02020603050405020304" pitchFamily="18" charset="0"/>
                  </a:rPr>
                  <a:t> to change by a certain amount? </a:t>
                </a:r>
              </a:p>
              <a:p>
                <a:pPr lvl="1"/>
                <a:r>
                  <a:rPr lang="en-US" sz="2400" dirty="0">
                    <a:cs typeface="Times New Roman" panose="02020603050405020304" pitchFamily="18" charset="0"/>
                  </a:rPr>
                  <a:t>It’s helpful to think about </a:t>
                </a:r>
                <a:r>
                  <a:rPr lang="en-US" sz="2400" b="1" dirty="0">
                    <a:solidFill>
                      <a:schemeClr val="accent2">
                        <a:lumMod val="75000"/>
                      </a:schemeClr>
                    </a:solidFill>
                    <a:cs typeface="Times New Roman" panose="02020603050405020304" pitchFamily="18" charset="0"/>
                  </a:rPr>
                  <a:t>percentage changes </a:t>
                </a:r>
                <a:r>
                  <a:rPr lang="en-US" sz="2400" dirty="0">
                    <a:cs typeface="Times New Roman" panose="02020603050405020304" pitchFamily="18" charset="0"/>
                  </a:rPr>
                  <a:t>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r>
                  <a:rPr lang="en-US" sz="2600" dirty="0">
                    <a:cs typeface="Times New Roman" panose="02020603050405020304" pitchFamily="18" charset="0"/>
                  </a:rPr>
                  <a:t>A </a:t>
                </a:r>
                <a:r>
                  <a:rPr lang="en-US" sz="2600" b="1" dirty="0">
                    <a:solidFill>
                      <a:schemeClr val="accent3">
                        <a:lumMod val="75000"/>
                      </a:schemeClr>
                    </a:solidFill>
                    <a:cs typeface="Times New Roman" panose="02020603050405020304" pitchFamily="18" charset="0"/>
                  </a:rPr>
                  <a:t>10% increase in </a:t>
                </a:r>
                <a14:m>
                  <m:oMath xmlns:m="http://schemas.openxmlformats.org/officeDocument/2006/math">
                    <m:sSub>
                      <m:sSubPr>
                        <m:ctrlPr>
                          <a:rPr lang="en-US" sz="2600" b="1"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600" b="1" i="1" smtClean="0">
                            <a:solidFill>
                              <a:schemeClr val="accent3">
                                <a:lumMod val="75000"/>
                              </a:schemeClr>
                            </a:solidFill>
                            <a:latin typeface="Cambria Math" panose="02040503050406030204" pitchFamily="18" charset="0"/>
                            <a:cs typeface="Times New Roman" panose="02020603050405020304" pitchFamily="18" charset="0"/>
                          </a:rPr>
                          <m:t>𝒙</m:t>
                        </m:r>
                      </m:e>
                      <m:sub>
                        <m:r>
                          <a:rPr lang="en-US" sz="2600" b="1" i="1" smtClean="0">
                            <a:solidFill>
                              <a:schemeClr val="accent3">
                                <a:lumMod val="75000"/>
                              </a:schemeClr>
                            </a:solidFill>
                            <a:latin typeface="Cambria Math" panose="02040503050406030204" pitchFamily="18" charset="0"/>
                            <a:cs typeface="Times New Roman" panose="02020603050405020304" pitchFamily="18" charset="0"/>
                          </a:rPr>
                          <m:t>𝟏</m:t>
                        </m:r>
                      </m:sub>
                    </m:sSub>
                  </m:oMath>
                </a14:m>
                <a:r>
                  <a:rPr lang="en-US" sz="2600" b="1" dirty="0">
                    <a:solidFill>
                      <a:schemeClr val="accent3">
                        <a:lumMod val="75000"/>
                      </a:schemeClr>
                    </a:solidFill>
                    <a:cs typeface="Times New Roman" panose="02020603050405020304" pitchFamily="18" charset="0"/>
                  </a:rPr>
                  <a:t> is associated with a </a:t>
                </a:r>
                <a14:m>
                  <m:oMath xmlns:m="http://schemas.openxmlformats.org/officeDocument/2006/math">
                    <m:r>
                      <a:rPr lang="en-US" sz="2600" b="1" i="1" smtClean="0">
                        <a:solidFill>
                          <a:schemeClr val="accent3">
                            <a:lumMod val="75000"/>
                          </a:schemeClr>
                        </a:solidFill>
                        <a:latin typeface="Cambria Math" panose="02040503050406030204" pitchFamily="18" charset="0"/>
                        <a:cs typeface="Times New Roman" panose="02020603050405020304" pitchFamily="18" charset="0"/>
                      </a:rPr>
                      <m:t>.</m:t>
                    </m:r>
                    <m:r>
                      <a:rPr lang="en-US" sz="2600" b="1" i="1" smtClean="0">
                        <a:solidFill>
                          <a:schemeClr val="accent3">
                            <a:lumMod val="75000"/>
                          </a:schemeClr>
                        </a:solidFill>
                        <a:latin typeface="Cambria Math" panose="02040503050406030204" pitchFamily="18" charset="0"/>
                        <a:cs typeface="Times New Roman" panose="02020603050405020304" pitchFamily="18" charset="0"/>
                      </a:rPr>
                      <m:t>𝟏</m:t>
                    </m:r>
                    <m:r>
                      <a:rPr lang="en-US" sz="2600" b="1" i="1" smtClean="0">
                        <a:solidFill>
                          <a:schemeClr val="accent3">
                            <a:lumMod val="75000"/>
                          </a:schemeClr>
                        </a:solidFill>
                        <a:latin typeface="Cambria Math" panose="02040503050406030204" pitchFamily="18" charset="0"/>
                        <a:cs typeface="Times New Roman" panose="02020603050405020304" pitchFamily="18" charset="0"/>
                      </a:rPr>
                      <m:t>⋅</m:t>
                    </m:r>
                    <m:sSub>
                      <m:sSubPr>
                        <m:ctrlPr>
                          <a:rPr lang="en-US" sz="2600" b="1"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600" b="1" i="1" smtClean="0">
                            <a:solidFill>
                              <a:schemeClr val="accent3">
                                <a:lumMod val="75000"/>
                              </a:schemeClr>
                            </a:solidFill>
                            <a:latin typeface="Cambria Math" panose="02040503050406030204" pitchFamily="18" charset="0"/>
                            <a:cs typeface="Times New Roman" panose="02020603050405020304" pitchFamily="18" charset="0"/>
                          </a:rPr>
                          <m:t>𝜷</m:t>
                        </m:r>
                      </m:e>
                      <m:sub>
                        <m:r>
                          <a:rPr lang="en-US" sz="2600" b="1" i="1" smtClean="0">
                            <a:solidFill>
                              <a:schemeClr val="accent3">
                                <a:lumMod val="75000"/>
                              </a:schemeClr>
                            </a:solidFill>
                            <a:latin typeface="Cambria Math" panose="02040503050406030204" pitchFamily="18" charset="0"/>
                            <a:cs typeface="Times New Roman" panose="02020603050405020304" pitchFamily="18" charset="0"/>
                          </a:rPr>
                          <m:t>𝟏</m:t>
                        </m:r>
                      </m:sub>
                    </m:sSub>
                  </m:oMath>
                </a14:m>
                <a:r>
                  <a:rPr lang="en-US" sz="2600" b="1" dirty="0">
                    <a:solidFill>
                      <a:schemeClr val="accent3">
                        <a:lumMod val="75000"/>
                      </a:schemeClr>
                    </a:solidFill>
                    <a:cs typeface="Times New Roman" panose="02020603050405020304" pitchFamily="18" charset="0"/>
                  </a:rPr>
                  <a:t> increase in </a:t>
                </a:r>
                <a14:m>
                  <m:oMath xmlns:m="http://schemas.openxmlformats.org/officeDocument/2006/math">
                    <m:r>
                      <a:rPr lang="en-US" sz="2600" b="1" i="1" smtClean="0">
                        <a:solidFill>
                          <a:schemeClr val="accent3">
                            <a:lumMod val="75000"/>
                          </a:schemeClr>
                        </a:solidFill>
                        <a:latin typeface="Cambria Math" panose="02040503050406030204" pitchFamily="18" charset="0"/>
                        <a:cs typeface="Times New Roman" panose="02020603050405020304" pitchFamily="18" charset="0"/>
                      </a:rPr>
                      <m:t>𝒚</m:t>
                    </m:r>
                  </m:oMath>
                </a14:m>
                <a:endParaRPr lang="en-US" sz="2600" b="1" dirty="0">
                  <a:solidFill>
                    <a:schemeClr val="accent3">
                      <a:lumMod val="75000"/>
                    </a:schemeClr>
                  </a:solidFill>
                  <a:cs typeface="Times New Roman" panose="02020603050405020304" pitchFamily="18" charset="0"/>
                </a:endParaRPr>
              </a:p>
              <a:p>
                <a:r>
                  <a:rPr lang="en-US" sz="2600" dirty="0">
                    <a:cs typeface="Times New Roman" panose="02020603050405020304" pitchFamily="18" charset="0"/>
                  </a:rPr>
                  <a:t>What about the model: </a:t>
                </a:r>
                <a14:m>
                  <m:oMath xmlns:m="http://schemas.openxmlformats.org/officeDocument/2006/math">
                    <m:r>
                      <m:rPr>
                        <m:sty m:val="p"/>
                      </m:rPr>
                      <a:rPr lang="en-US" sz="2600" b="0" i="1" smtClean="0">
                        <a:latin typeface="Cambria Math" panose="02040503050406030204" pitchFamily="18" charset="0"/>
                        <a:cs typeface="Times New Roman" panose="02020603050405020304" pitchFamily="18" charset="0"/>
                      </a:rPr>
                      <m:t>ln</m:t>
                    </m:r>
                    <m:d>
                      <m:dPr>
                        <m:ctrlPr>
                          <a:rPr lang="en-US" sz="2600" b="0" i="1" smtClean="0">
                            <a:latin typeface="Cambria Math" panose="02040503050406030204" pitchFamily="18" charset="0"/>
                            <a:cs typeface="Times New Roman" panose="02020603050405020304" pitchFamily="18" charset="0"/>
                          </a:rPr>
                        </m:ctrlPr>
                      </m:dPr>
                      <m:e>
                        <m:r>
                          <a:rPr lang="en-US" sz="2600" b="0" i="1" smtClean="0">
                            <a:latin typeface="Cambria Math" panose="02040503050406030204" pitchFamily="18" charset="0"/>
                            <a:cs typeface="Times New Roman" panose="02020603050405020304" pitchFamily="18" charset="0"/>
                          </a:rPr>
                          <m:t>𝑦</m:t>
                        </m:r>
                      </m:e>
                    </m:d>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1</m:t>
                        </m:r>
                      </m:sub>
                    </m:sSub>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𝑥</m:t>
                        </m:r>
                      </m:e>
                      <m:sub>
                        <m:r>
                          <a:rPr lang="en-US" sz="2600" b="0" i="1" smtClean="0">
                            <a:latin typeface="Cambria Math" panose="02040503050406030204" pitchFamily="18" charset="0"/>
                            <a:cs typeface="Times New Roman" panose="02020603050405020304" pitchFamily="18" charset="0"/>
                          </a:rPr>
                          <m:t>1</m:t>
                        </m:r>
                      </m:sub>
                    </m:sSub>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𝜀</m:t>
                    </m:r>
                  </m:oMath>
                </a14:m>
                <a:r>
                  <a:rPr lang="en-US" sz="2600" dirty="0">
                    <a:cs typeface="Times New Roman" panose="02020603050405020304" pitchFamily="18" charset="0"/>
                  </a:rPr>
                  <a:t>?</a:t>
                </a:r>
              </a:p>
              <a:p>
                <a:pPr lvl="1"/>
                <a:r>
                  <a:rPr lang="en-US" sz="2400" dirty="0">
                    <a:cs typeface="Times New Roman" panose="02020603050405020304" pitchFamily="18" charset="0"/>
                  </a:rPr>
                  <a:t>Now, a 1-unit change 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is associated with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⋅100%</m:t>
                    </m:r>
                  </m:oMath>
                </a14:m>
                <a:r>
                  <a:rPr lang="en-US" sz="2400" dirty="0">
                    <a:cs typeface="Times New Roman" panose="02020603050405020304" pitchFamily="18" charset="0"/>
                  </a:rPr>
                  <a:t> change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558" t="-1305"/>
                </a:stretch>
              </a:blipFill>
            </p:spPr>
            <p:txBody>
              <a:bodyPr/>
              <a:lstStyle/>
              <a:p>
                <a:r>
                  <a:rPr lang="en-US">
                    <a:noFill/>
                  </a:rPr>
                  <a:t> </a:t>
                </a:r>
              </a:p>
            </p:txBody>
          </p:sp>
        </mc:Fallback>
      </mc:AlternateContent>
    </p:spTree>
    <p:extLst>
      <p:ext uri="{BB962C8B-B14F-4D97-AF65-F5344CB8AC3E}">
        <p14:creationId xmlns:p14="http://schemas.microsoft.com/office/powerpoint/2010/main" val="41725641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to interpret coefficients on transformed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Let’s focus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ln</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for 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oMath>
                </a14:m>
                <a:r>
                  <a:rPr lang="en-US" sz="2400" dirty="0">
                    <a:cs typeface="Times New Roman" panose="02020603050405020304" pitchFamily="18" charset="0"/>
                  </a:rPr>
                  <a:t> goes up by </a:t>
                </a:r>
                <a14:m>
                  <m:oMath xmlns:m="http://schemas.openxmlformats.org/officeDocument/2006/math">
                    <m:r>
                      <a:rPr lang="en-US" sz="2400" b="0" i="0"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increases by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pPr lvl="1"/>
                <a:r>
                  <a:rPr lang="en-US" sz="2400" dirty="0">
                    <a:cs typeface="Times New Roman" panose="02020603050405020304" pitchFamily="18" charset="0"/>
                  </a:rPr>
                  <a:t>Okay, but what does it mean for ln</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oMath>
                </a14:m>
                <a:r>
                  <a:rPr lang="en-US" sz="2400" dirty="0">
                    <a:cs typeface="Times New Roman" panose="02020603050405020304" pitchFamily="18" charset="0"/>
                  </a:rPr>
                  <a:t> to change by a certain amount? </a:t>
                </a:r>
              </a:p>
              <a:p>
                <a:pPr lvl="1"/>
                <a:r>
                  <a:rPr lang="en-US" sz="2400" dirty="0">
                    <a:cs typeface="Times New Roman" panose="02020603050405020304" pitchFamily="18" charset="0"/>
                  </a:rPr>
                  <a:t>It’s helpful to think about </a:t>
                </a:r>
                <a:r>
                  <a:rPr lang="en-US" sz="2400" b="1" dirty="0">
                    <a:solidFill>
                      <a:schemeClr val="accent2">
                        <a:lumMod val="75000"/>
                      </a:schemeClr>
                    </a:solidFill>
                    <a:cs typeface="Times New Roman" panose="02020603050405020304" pitchFamily="18" charset="0"/>
                  </a:rPr>
                  <a:t>percentage changes </a:t>
                </a:r>
                <a:r>
                  <a:rPr lang="en-US" sz="2400" dirty="0">
                    <a:cs typeface="Times New Roman" panose="02020603050405020304" pitchFamily="18" charset="0"/>
                  </a:rPr>
                  <a:t>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r>
                  <a:rPr lang="en-US" sz="2600" dirty="0">
                    <a:cs typeface="Times New Roman" panose="02020603050405020304" pitchFamily="18" charset="0"/>
                  </a:rPr>
                  <a:t>A 10% increase in </a:t>
                </a:r>
                <a14:m>
                  <m:oMath xmlns:m="http://schemas.openxmlformats.org/officeDocument/2006/math">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𝑥</m:t>
                        </m:r>
                      </m:e>
                      <m:sub>
                        <m:r>
                          <a:rPr lang="en-US" sz="2600" b="0" i="1" smtClean="0">
                            <a:latin typeface="Cambria Math" panose="02040503050406030204" pitchFamily="18" charset="0"/>
                            <a:cs typeface="Times New Roman" panose="02020603050405020304" pitchFamily="18" charset="0"/>
                          </a:rPr>
                          <m:t>1</m:t>
                        </m:r>
                      </m:sub>
                    </m:sSub>
                  </m:oMath>
                </a14:m>
                <a:r>
                  <a:rPr lang="en-US" sz="2600" dirty="0">
                    <a:cs typeface="Times New Roman" panose="02020603050405020304" pitchFamily="18" charset="0"/>
                  </a:rPr>
                  <a:t> is associated with a </a:t>
                </a:r>
                <a14:m>
                  <m:oMath xmlns:m="http://schemas.openxmlformats.org/officeDocument/2006/math">
                    <m:r>
                      <a:rPr lang="en-US" sz="2600" b="0" i="1" smtClean="0">
                        <a:latin typeface="Cambria Math" panose="02040503050406030204" pitchFamily="18" charset="0"/>
                        <a:cs typeface="Times New Roman" panose="02020603050405020304" pitchFamily="18" charset="0"/>
                      </a:rPr>
                      <m:t>.1⋅</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1</m:t>
                        </m:r>
                      </m:sub>
                    </m:sSub>
                  </m:oMath>
                </a14:m>
                <a:r>
                  <a:rPr lang="en-US" sz="2600" dirty="0">
                    <a:cs typeface="Times New Roman" panose="02020603050405020304" pitchFamily="18" charset="0"/>
                  </a:rPr>
                  <a:t> increase in </a:t>
                </a:r>
                <a14:m>
                  <m:oMath xmlns:m="http://schemas.openxmlformats.org/officeDocument/2006/math">
                    <m:r>
                      <a:rPr lang="en-US" sz="2600" b="0" i="1" smtClean="0">
                        <a:latin typeface="Cambria Math" panose="02040503050406030204" pitchFamily="18" charset="0"/>
                        <a:cs typeface="Times New Roman" panose="02020603050405020304" pitchFamily="18" charset="0"/>
                      </a:rPr>
                      <m:t>𝑦</m:t>
                    </m:r>
                  </m:oMath>
                </a14:m>
                <a:endParaRPr lang="en-US" sz="2600" dirty="0">
                  <a:cs typeface="Times New Roman" panose="02020603050405020304" pitchFamily="18" charset="0"/>
                </a:endParaRPr>
              </a:p>
              <a:p>
                <a:r>
                  <a:rPr lang="en-US" sz="2600" dirty="0">
                    <a:cs typeface="Times New Roman" panose="02020603050405020304" pitchFamily="18" charset="0"/>
                  </a:rPr>
                  <a:t>What about the model: </a:t>
                </a:r>
                <a14:m>
                  <m:oMath xmlns:m="http://schemas.openxmlformats.org/officeDocument/2006/math">
                    <m:r>
                      <m:rPr>
                        <m:sty m:val="p"/>
                      </m:rPr>
                      <a:rPr lang="en-US" sz="2600" b="0" i="1" smtClean="0">
                        <a:latin typeface="Cambria Math" panose="02040503050406030204" pitchFamily="18" charset="0"/>
                        <a:cs typeface="Times New Roman" panose="02020603050405020304" pitchFamily="18" charset="0"/>
                      </a:rPr>
                      <m:t>ln</m:t>
                    </m:r>
                    <m:d>
                      <m:dPr>
                        <m:ctrlPr>
                          <a:rPr lang="en-US" sz="2600" b="0" i="1" smtClean="0">
                            <a:latin typeface="Cambria Math" panose="02040503050406030204" pitchFamily="18" charset="0"/>
                            <a:cs typeface="Times New Roman" panose="02020603050405020304" pitchFamily="18" charset="0"/>
                          </a:rPr>
                        </m:ctrlPr>
                      </m:dPr>
                      <m:e>
                        <m:r>
                          <a:rPr lang="en-US" sz="2600" b="0" i="1" smtClean="0">
                            <a:latin typeface="Cambria Math" panose="02040503050406030204" pitchFamily="18" charset="0"/>
                            <a:cs typeface="Times New Roman" panose="02020603050405020304" pitchFamily="18" charset="0"/>
                          </a:rPr>
                          <m:t>𝑦</m:t>
                        </m:r>
                      </m:e>
                    </m:d>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1</m:t>
                        </m:r>
                      </m:sub>
                    </m:sSub>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𝑥</m:t>
                        </m:r>
                      </m:e>
                      <m:sub>
                        <m:r>
                          <a:rPr lang="en-US" sz="2600" b="0" i="1" smtClean="0">
                            <a:latin typeface="Cambria Math" panose="02040503050406030204" pitchFamily="18" charset="0"/>
                            <a:cs typeface="Times New Roman" panose="02020603050405020304" pitchFamily="18" charset="0"/>
                          </a:rPr>
                          <m:t>1</m:t>
                        </m:r>
                      </m:sub>
                    </m:sSub>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𝜀</m:t>
                    </m:r>
                  </m:oMath>
                </a14:m>
                <a:r>
                  <a:rPr lang="en-US" sz="2600" dirty="0">
                    <a:cs typeface="Times New Roman" panose="02020603050405020304" pitchFamily="18" charset="0"/>
                  </a:rPr>
                  <a:t>?</a:t>
                </a:r>
              </a:p>
              <a:p>
                <a:pPr lvl="1"/>
                <a:r>
                  <a:rPr lang="en-US" sz="2400" dirty="0">
                    <a:cs typeface="Times New Roman" panose="02020603050405020304" pitchFamily="18" charset="0"/>
                  </a:rPr>
                  <a:t>Now, a 1-unit change 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is associated with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⋅100%</m:t>
                    </m:r>
                  </m:oMath>
                </a14:m>
                <a:r>
                  <a:rPr lang="en-US" sz="2400" dirty="0">
                    <a:cs typeface="Times New Roman" panose="02020603050405020304" pitchFamily="18" charset="0"/>
                  </a:rPr>
                  <a:t> change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a:t>
                </a:r>
              </a:p>
              <a:p>
                <a:r>
                  <a:rPr lang="en-US" sz="2600" dirty="0">
                    <a:cs typeface="Times New Roman" panose="02020603050405020304" pitchFamily="18" charset="0"/>
                  </a:rPr>
                  <a:t>What about the model: </a:t>
                </a:r>
                <a14:m>
                  <m:oMath xmlns:m="http://schemas.openxmlformats.org/officeDocument/2006/math">
                    <m:r>
                      <m:rPr>
                        <m:sty m:val="p"/>
                      </m:rPr>
                      <a:rPr lang="en-US" sz="2600" b="0" i="1" smtClean="0">
                        <a:latin typeface="Cambria Math" panose="02040503050406030204" pitchFamily="18" charset="0"/>
                        <a:cs typeface="Times New Roman" panose="02020603050405020304" pitchFamily="18" charset="0"/>
                      </a:rPr>
                      <m:t>ln</m:t>
                    </m:r>
                    <m:d>
                      <m:dPr>
                        <m:ctrlPr>
                          <a:rPr lang="en-US" sz="2600" b="0" i="1" smtClean="0">
                            <a:latin typeface="Cambria Math" panose="02040503050406030204" pitchFamily="18" charset="0"/>
                            <a:cs typeface="Times New Roman" panose="02020603050405020304" pitchFamily="18" charset="0"/>
                          </a:rPr>
                        </m:ctrlPr>
                      </m:dPr>
                      <m:e>
                        <m:r>
                          <a:rPr lang="en-US" sz="2600" b="0" i="1" smtClean="0">
                            <a:latin typeface="Cambria Math" panose="02040503050406030204" pitchFamily="18" charset="0"/>
                            <a:cs typeface="Times New Roman" panose="02020603050405020304" pitchFamily="18" charset="0"/>
                          </a:rPr>
                          <m:t>𝑦</m:t>
                        </m:r>
                      </m:e>
                    </m:d>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1</m:t>
                        </m:r>
                      </m:sub>
                    </m:sSub>
                    <m:sSub>
                      <m:sSubPr>
                        <m:ctrlPr>
                          <a:rPr lang="en-US" sz="2600" b="0" i="1" smtClean="0">
                            <a:latin typeface="Cambria Math" panose="02040503050406030204" pitchFamily="18" charset="0"/>
                            <a:cs typeface="Times New Roman" panose="02020603050405020304" pitchFamily="18" charset="0"/>
                          </a:rPr>
                        </m:ctrlPr>
                      </m:sSubPr>
                      <m:e>
                        <m:r>
                          <m:rPr>
                            <m:sty m:val="p"/>
                          </m:rPr>
                          <a:rPr lang="en-US" sz="2600" b="0" i="0" smtClean="0">
                            <a:latin typeface="Cambria Math" panose="02040503050406030204" pitchFamily="18" charset="0"/>
                            <a:cs typeface="Times New Roman" panose="02020603050405020304" pitchFamily="18" charset="0"/>
                          </a:rPr>
                          <m:t>ln</m:t>
                        </m:r>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𝑥</m:t>
                        </m:r>
                      </m:e>
                      <m:sub>
                        <m:r>
                          <a:rPr lang="en-US" sz="2600" b="0" i="1" smtClean="0">
                            <a:latin typeface="Cambria Math" panose="02040503050406030204" pitchFamily="18" charset="0"/>
                            <a:cs typeface="Times New Roman" panose="02020603050405020304" pitchFamily="18" charset="0"/>
                          </a:rPr>
                          <m:t>1</m:t>
                        </m:r>
                      </m:sub>
                    </m:sSub>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𝜀</m:t>
                    </m:r>
                  </m:oMath>
                </a14:m>
                <a:r>
                  <a:rPr lang="en-US" sz="2600" dirty="0">
                    <a:cs typeface="Times New Roman" panose="02020603050405020304" pitchFamily="18" charset="0"/>
                  </a:rPr>
                  <a:t>?</a:t>
                </a:r>
              </a:p>
              <a:p>
                <a:pPr lvl="1"/>
                <a:r>
                  <a:rPr lang="en-US" sz="2400" dirty="0">
                    <a:cs typeface="Times New Roman" panose="02020603050405020304" pitchFamily="18" charset="0"/>
                  </a:rPr>
                  <a:t>Referred to as a “log-log” model</a:t>
                </a:r>
              </a:p>
              <a:p>
                <a:pPr lvl="1"/>
                <a:r>
                  <a:rPr lang="en-US" sz="2400" dirty="0">
                    <a:cs typeface="Times New Roman" panose="02020603050405020304" pitchFamily="18" charset="0"/>
                  </a:rPr>
                  <a:t>Now, an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 increase 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is associated with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endParaRPr lang="en-US" sz="2400" dirty="0">
                  <a:cs typeface="Times New Roman" panose="02020603050405020304" pitchFamily="18" charset="0"/>
                </a:endParaRPr>
              </a:p>
              <a:p>
                <a:endParaRPr lang="en-US" sz="26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558" t="-1305"/>
                </a:stretch>
              </a:blipFill>
            </p:spPr>
            <p:txBody>
              <a:bodyPr/>
              <a:lstStyle/>
              <a:p>
                <a:r>
                  <a:rPr lang="en-US">
                    <a:noFill/>
                  </a:rPr>
                  <a:t> </a:t>
                </a:r>
              </a:p>
            </p:txBody>
          </p:sp>
        </mc:Fallback>
      </mc:AlternateContent>
    </p:spTree>
    <p:extLst>
      <p:ext uri="{BB962C8B-B14F-4D97-AF65-F5344CB8AC3E}">
        <p14:creationId xmlns:p14="http://schemas.microsoft.com/office/powerpoint/2010/main" val="18600860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p:txBody>
          <a:bodyPr/>
          <a:lstStyle/>
          <a:p>
            <a:r>
              <a:rPr lang="en-US" dirty="0"/>
              <a:t>Interaction Effects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39809623"/>
      </p:ext>
    </p:extLst>
  </p:cSld>
  <p:clrMapOvr>
    <a:masterClrMapping/>
  </p:clrMapOvr>
</p:sld>
</file>

<file path=ppt/theme/theme1.xml><?xml version="1.0" encoding="utf-8"?>
<a:theme xmlns:a="http://schemas.openxmlformats.org/drawingml/2006/main" name="View">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8268</TotalTime>
  <Words>7915</Words>
  <Application>Microsoft Office PowerPoint</Application>
  <PresentationFormat>Widescreen</PresentationFormat>
  <Paragraphs>885</Paragraphs>
  <Slides>118</Slides>
  <Notes>100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118</vt:i4>
      </vt:variant>
    </vt:vector>
  </HeadingPairs>
  <TitlesOfParts>
    <vt:vector size="127" baseType="lpstr">
      <vt:lpstr>Aptos</vt:lpstr>
      <vt:lpstr>Arial</vt:lpstr>
      <vt:lpstr>Calibri</vt:lpstr>
      <vt:lpstr>Cambria Math</vt:lpstr>
      <vt:lpstr>Open Sans</vt:lpstr>
      <vt:lpstr>Symbol</vt:lpstr>
      <vt:lpstr>Times New Roman</vt:lpstr>
      <vt:lpstr>Wingdings 2</vt:lpstr>
      <vt:lpstr>View</vt:lpstr>
      <vt:lpstr>Intermediate Statistics</vt:lpstr>
      <vt:lpstr>PowerPoint Presentation</vt:lpstr>
      <vt:lpstr>Announcements and Case Study </vt:lpstr>
      <vt:lpstr>PowerPoint Presentation</vt:lpstr>
      <vt:lpstr>Case Study:  Multiple Hypothesis Testing</vt:lpstr>
      <vt:lpstr>Why should we care about multiple tests?</vt:lpstr>
      <vt:lpstr>Why should we care about multiple tests?</vt:lpstr>
      <vt:lpstr>Results without Corrections</vt:lpstr>
      <vt:lpstr>How can we correct for this?</vt:lpstr>
      <vt:lpstr>How can we correct for this?</vt:lpstr>
      <vt:lpstr>Results with Corrections</vt:lpstr>
      <vt:lpstr>Regression</vt:lpstr>
      <vt:lpstr>Population Model </vt:lpstr>
      <vt:lpstr>Population Model </vt:lpstr>
      <vt:lpstr>Population Model </vt:lpstr>
      <vt:lpstr>Population Model </vt:lpstr>
      <vt:lpstr>Population Model </vt:lpstr>
      <vt:lpstr>Population Model </vt:lpstr>
      <vt:lpstr>Population Model </vt:lpstr>
      <vt:lpstr>Population Model</vt:lpstr>
      <vt:lpstr>Population Model: Assumptions</vt:lpstr>
      <vt:lpstr>Population Model: Assumptions</vt:lpstr>
      <vt:lpstr>Population Model: Assumptions</vt:lpstr>
      <vt:lpstr>Estimating a Regression: Intuition</vt:lpstr>
      <vt:lpstr>Estimating a Regression: Intuition</vt:lpstr>
      <vt:lpstr>Ordinary Least Squares (OLS) </vt:lpstr>
      <vt:lpstr>Interpreting the Results</vt:lpstr>
      <vt:lpstr>Goodness of Fit</vt:lpstr>
      <vt:lpstr>Goodness of Fit</vt:lpstr>
      <vt:lpstr>Goodness of Fit</vt:lpstr>
      <vt:lpstr>Goodness of Fit</vt:lpstr>
      <vt:lpstr>Goodness of Fit</vt:lpstr>
      <vt:lpstr>Multivariate Regression</vt:lpstr>
      <vt:lpstr>Population Model: Multiple Variables</vt:lpstr>
      <vt:lpstr>Population Model: Multiple Variables</vt:lpstr>
      <vt:lpstr>Controlling for Variables</vt:lpstr>
      <vt:lpstr>Controlling for Variables</vt:lpstr>
      <vt:lpstr>Controlling for Variables</vt:lpstr>
      <vt:lpstr>Controlling for Variables</vt:lpstr>
      <vt:lpstr>Controlling for Variables: A1Cs and Education</vt:lpstr>
      <vt:lpstr>Controlling for Variables: A1Cs and Education</vt:lpstr>
      <vt:lpstr>Partialling out Education</vt:lpstr>
      <vt:lpstr>FWL: Residual Ys on Residual Ds</vt:lpstr>
      <vt:lpstr>So what do I  control for? </vt:lpstr>
      <vt:lpstr>Practical Regression Tips</vt:lpstr>
      <vt:lpstr>Reading &amp; Constructing a Regression Table</vt:lpstr>
      <vt:lpstr>Reading &amp; Constructing a Regression Table</vt:lpstr>
      <vt:lpstr>Reading &amp; Constructing a Regression Table</vt:lpstr>
      <vt:lpstr>Reading &amp; Constructing a Regression Table</vt:lpstr>
      <vt:lpstr>Reading &amp; Constructing a Regression Table</vt:lpstr>
      <vt:lpstr>Reading &amp; Constructing a Regression Table</vt:lpstr>
      <vt:lpstr>Inference on Regression Coefficients</vt:lpstr>
      <vt:lpstr>Inference: How well does our data answer our question?</vt:lpstr>
      <vt:lpstr>Inference: How well does our data answer our question?</vt:lpstr>
      <vt:lpstr>A Simulation Example</vt:lpstr>
      <vt:lpstr>A Simulation Example</vt:lpstr>
      <vt:lpstr>Sampling Distribution of (β_i ) ̂</vt:lpstr>
      <vt:lpstr>Sampling Distribution of (β_i ) ̂</vt:lpstr>
      <vt:lpstr>Sampling Distribution of (β_i ) ̂</vt:lpstr>
      <vt:lpstr>Sampling Distribution of (β_i ) ̂</vt:lpstr>
      <vt:lpstr>Standard Errors </vt:lpstr>
      <vt:lpstr>Hypothesis Testing</vt:lpstr>
      <vt:lpstr>Hypothesis Testing</vt:lpstr>
      <vt:lpstr>Statistical Tests on Coefficients</vt:lpstr>
      <vt:lpstr>Statistical Significance </vt:lpstr>
      <vt:lpstr>Types of Control Variables</vt:lpstr>
      <vt:lpstr>Types of Control Variables: Sliders and Switches</vt:lpstr>
      <vt:lpstr>How does interpretation change? </vt:lpstr>
      <vt:lpstr>How does interpretation change? </vt:lpstr>
      <vt:lpstr>Discrete Regressors </vt:lpstr>
      <vt:lpstr>Discrete Regressors </vt:lpstr>
      <vt:lpstr>Discrete Regressors </vt:lpstr>
      <vt:lpstr>Discrete Regressors </vt:lpstr>
      <vt:lpstr>Discrete Regressors </vt:lpstr>
      <vt:lpstr>The Dummy Variable Trap</vt:lpstr>
      <vt:lpstr>The Dummy Variable Trap</vt:lpstr>
      <vt:lpstr>Avoiding the Dummy Variable Trap</vt:lpstr>
      <vt:lpstr>Avoiding the Dummy Variable Trap</vt:lpstr>
      <vt:lpstr>Avoiding the Dummy Variable Trap</vt:lpstr>
      <vt:lpstr>Variable Selection: Transformations</vt:lpstr>
      <vt:lpstr>Logistics</vt:lpstr>
      <vt:lpstr>Presentation Schedule </vt:lpstr>
      <vt:lpstr>Linear Transformations of Regressors (scaling)</vt:lpstr>
      <vt:lpstr>Linear Transformations of Regressors (weighting)</vt:lpstr>
      <vt:lpstr>Linear Transformations of Regressors (weighting)</vt:lpstr>
      <vt:lpstr>Linear Transformations of Regressors (weighting)</vt:lpstr>
      <vt:lpstr>Nonlinear Transformations</vt:lpstr>
      <vt:lpstr>Nonlinear Transformations</vt:lpstr>
      <vt:lpstr>Nonlinear Transformations</vt:lpstr>
      <vt:lpstr>Nonlinear Transformations: Outliers</vt:lpstr>
      <vt:lpstr>Nonlinear Transformations: Outliers</vt:lpstr>
      <vt:lpstr>Nonlinear Transformations</vt:lpstr>
      <vt:lpstr>Nonlinear Transformations: Achieving Linearity </vt:lpstr>
      <vt:lpstr>Nonlinear Transformations: Achieving Linearity </vt:lpstr>
      <vt:lpstr>How to interpret coefficients on transformed variables?</vt:lpstr>
      <vt:lpstr>How to interpret coefficients on transformed variables?</vt:lpstr>
      <vt:lpstr>How to interpret coefficients on transformed variables?</vt:lpstr>
      <vt:lpstr>How to interpret coefficients on transformed variables?</vt:lpstr>
      <vt:lpstr>Interaction Effects</vt:lpstr>
      <vt:lpstr>What is an Interaction?</vt:lpstr>
      <vt:lpstr>What is an Interaction?</vt:lpstr>
      <vt:lpstr>What is an Interaction?</vt:lpstr>
      <vt:lpstr>Discrete Regressors </vt:lpstr>
      <vt:lpstr>Discrete Regressors </vt:lpstr>
      <vt:lpstr>How do we Interpret Interaction Terms?</vt:lpstr>
      <vt:lpstr>How do we Interpret Interaction Terms?</vt:lpstr>
      <vt:lpstr>What about Continuous Interactions?</vt:lpstr>
      <vt:lpstr>Interactions in Practice</vt:lpstr>
      <vt:lpstr>Interactions have Power Issues!</vt:lpstr>
      <vt:lpstr>Getting the “Right” Standard Errors</vt:lpstr>
      <vt:lpstr>Standard Errors </vt:lpstr>
      <vt:lpstr>Standard Errors </vt:lpstr>
      <vt:lpstr>Are my error terms i.i.d.?</vt:lpstr>
      <vt:lpstr>Are my error terms i.i.d.?</vt:lpstr>
      <vt:lpstr>Are my error terms i.i.d.?</vt:lpstr>
      <vt:lpstr>Are my error terms i.i.d.?</vt:lpstr>
      <vt:lpstr>Are my error terms i.i.d.?</vt:lpstr>
      <vt:lpstr>Are my error terms i.i.d.?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766</cp:revision>
  <dcterms:created xsi:type="dcterms:W3CDTF">2011-01-10T00:42:42Z</dcterms:created>
  <dcterms:modified xsi:type="dcterms:W3CDTF">2025-03-19T14:28:00Z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